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623" r:id="rId2"/>
    <p:sldId id="606" r:id="rId3"/>
    <p:sldId id="632" r:id="rId4"/>
    <p:sldId id="619" r:id="rId5"/>
    <p:sldId id="621" r:id="rId6"/>
    <p:sldId id="637" r:id="rId7"/>
    <p:sldId id="639" r:id="rId8"/>
    <p:sldId id="633" r:id="rId9"/>
    <p:sldId id="64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FFFF"/>
    <a:srgbClr val="003464"/>
    <a:srgbClr val="FFE0D7"/>
    <a:srgbClr val="9A0F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67" d="100"/>
          <a:sy n="67" d="100"/>
        </p:scale>
        <p:origin x="6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C378C241-6E89-4492-A36E-679C39F82633}" type="datetimeFigureOut">
              <a:rPr lang="en-IN" smtClean="0"/>
              <a:t>03-05-2024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94AFA84-116B-40CA-B14C-ADB86F45222F}" type="slidenum">
              <a:rPr lang="en-IN" smtClean="0"/>
              <a:t>‹#›</a:t>
            </a:fld>
            <a:endParaRPr lang="en-IN"/>
          </a:p>
        </p:txBody>
      </p:sp>
    </p:spTree>
    <p:extLst>
      <p:ext uri="{BB962C8B-B14F-4D97-AF65-F5344CB8AC3E}">
        <p14:creationId xmlns:p14="http://schemas.microsoft.com/office/powerpoint/2010/main" val="366555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C378C241-6E89-4492-A36E-679C39F82633}" type="datetimeFigureOut">
              <a:rPr lang="en-IN" smtClean="0"/>
              <a:t>03-05-2024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94AFA84-116B-40CA-B14C-ADB86F45222F}" type="slidenum">
              <a:rPr lang="en-IN" smtClean="0"/>
              <a:t>‹#›</a:t>
            </a:fld>
            <a:endParaRPr lang="en-IN"/>
          </a:p>
        </p:txBody>
      </p:sp>
    </p:spTree>
    <p:extLst>
      <p:ext uri="{BB962C8B-B14F-4D97-AF65-F5344CB8AC3E}">
        <p14:creationId xmlns:p14="http://schemas.microsoft.com/office/powerpoint/2010/main" val="3323255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C378C241-6E89-4492-A36E-679C39F82633}" type="datetimeFigureOut">
              <a:rPr lang="en-IN" smtClean="0"/>
              <a:t>03-05-2024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94AFA84-116B-40CA-B14C-ADB86F45222F}" type="slidenum">
              <a:rPr lang="en-IN" smtClean="0"/>
              <a:t>‹#›</a:t>
            </a:fld>
            <a:endParaRPr lang="en-IN"/>
          </a:p>
        </p:txBody>
      </p:sp>
    </p:spTree>
    <p:extLst>
      <p:ext uri="{BB962C8B-B14F-4D97-AF65-F5344CB8AC3E}">
        <p14:creationId xmlns:p14="http://schemas.microsoft.com/office/powerpoint/2010/main" val="4270710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C378C241-6E89-4492-A36E-679C39F82633}" type="datetimeFigureOut">
              <a:rPr lang="en-IN" smtClean="0"/>
              <a:t>03-05-2024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94AFA84-116B-40CA-B14C-ADB86F45222F}" type="slidenum">
              <a:rPr lang="en-IN" smtClean="0"/>
              <a:t>‹#›</a:t>
            </a:fld>
            <a:endParaRPr lang="en-IN"/>
          </a:p>
        </p:txBody>
      </p:sp>
    </p:spTree>
    <p:extLst>
      <p:ext uri="{BB962C8B-B14F-4D97-AF65-F5344CB8AC3E}">
        <p14:creationId xmlns:p14="http://schemas.microsoft.com/office/powerpoint/2010/main" val="1572641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378C241-6E89-4492-A36E-679C39F82633}" type="datetimeFigureOut">
              <a:rPr lang="en-IN" smtClean="0"/>
              <a:t>03-05-2024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94AFA84-116B-40CA-B14C-ADB86F45222F}" type="slidenum">
              <a:rPr lang="en-IN" smtClean="0"/>
              <a:t>‹#›</a:t>
            </a:fld>
            <a:endParaRPr lang="en-IN"/>
          </a:p>
        </p:txBody>
      </p:sp>
    </p:spTree>
    <p:extLst>
      <p:ext uri="{BB962C8B-B14F-4D97-AF65-F5344CB8AC3E}">
        <p14:creationId xmlns:p14="http://schemas.microsoft.com/office/powerpoint/2010/main" val="1330386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C378C241-6E89-4492-A36E-679C39F82633}" type="datetimeFigureOut">
              <a:rPr lang="en-IN" smtClean="0"/>
              <a:t>03-05-2024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94AFA84-116B-40CA-B14C-ADB86F45222F}" type="slidenum">
              <a:rPr lang="en-IN" smtClean="0"/>
              <a:t>‹#›</a:t>
            </a:fld>
            <a:endParaRPr lang="en-IN"/>
          </a:p>
        </p:txBody>
      </p:sp>
    </p:spTree>
    <p:extLst>
      <p:ext uri="{BB962C8B-B14F-4D97-AF65-F5344CB8AC3E}">
        <p14:creationId xmlns:p14="http://schemas.microsoft.com/office/powerpoint/2010/main" val="310306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C378C241-6E89-4492-A36E-679C39F82633}" type="datetimeFigureOut">
              <a:rPr lang="en-IN" smtClean="0"/>
              <a:t>03-05-2024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94AFA84-116B-40CA-B14C-ADB86F45222F}" type="slidenum">
              <a:rPr lang="en-IN" smtClean="0"/>
              <a:t>‹#›</a:t>
            </a:fld>
            <a:endParaRPr lang="en-IN"/>
          </a:p>
        </p:txBody>
      </p:sp>
    </p:spTree>
    <p:extLst>
      <p:ext uri="{BB962C8B-B14F-4D97-AF65-F5344CB8AC3E}">
        <p14:creationId xmlns:p14="http://schemas.microsoft.com/office/powerpoint/2010/main" val="2058136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C378C241-6E89-4492-A36E-679C39F82633}" type="datetimeFigureOut">
              <a:rPr lang="en-IN" smtClean="0"/>
              <a:t>03-05-2024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94AFA84-116B-40CA-B14C-ADB86F45222F}" type="slidenum">
              <a:rPr lang="en-IN" smtClean="0"/>
              <a:t>‹#›</a:t>
            </a:fld>
            <a:endParaRPr lang="en-IN"/>
          </a:p>
        </p:txBody>
      </p:sp>
    </p:spTree>
    <p:extLst>
      <p:ext uri="{BB962C8B-B14F-4D97-AF65-F5344CB8AC3E}">
        <p14:creationId xmlns:p14="http://schemas.microsoft.com/office/powerpoint/2010/main" val="2968071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78C241-6E89-4492-A36E-679C39F82633}" type="datetimeFigureOut">
              <a:rPr lang="en-IN" smtClean="0"/>
              <a:t>03-05-2024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94AFA84-116B-40CA-B14C-ADB86F45222F}" type="slidenum">
              <a:rPr lang="en-IN" smtClean="0"/>
              <a:t>‹#›</a:t>
            </a:fld>
            <a:endParaRPr lang="en-IN"/>
          </a:p>
        </p:txBody>
      </p:sp>
    </p:spTree>
    <p:extLst>
      <p:ext uri="{BB962C8B-B14F-4D97-AF65-F5344CB8AC3E}">
        <p14:creationId xmlns:p14="http://schemas.microsoft.com/office/powerpoint/2010/main" val="951515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78C241-6E89-4492-A36E-679C39F82633}" type="datetimeFigureOut">
              <a:rPr lang="en-IN" smtClean="0"/>
              <a:t>03-05-2024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94AFA84-116B-40CA-B14C-ADB86F45222F}" type="slidenum">
              <a:rPr lang="en-IN" smtClean="0"/>
              <a:t>‹#›</a:t>
            </a:fld>
            <a:endParaRPr lang="en-IN"/>
          </a:p>
        </p:txBody>
      </p:sp>
    </p:spTree>
    <p:extLst>
      <p:ext uri="{BB962C8B-B14F-4D97-AF65-F5344CB8AC3E}">
        <p14:creationId xmlns:p14="http://schemas.microsoft.com/office/powerpoint/2010/main" val="3273497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78C241-6E89-4492-A36E-679C39F82633}" type="datetimeFigureOut">
              <a:rPr lang="en-IN" smtClean="0"/>
              <a:t>03-05-2024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94AFA84-116B-40CA-B14C-ADB86F45222F}" type="slidenum">
              <a:rPr lang="en-IN" smtClean="0"/>
              <a:t>‹#›</a:t>
            </a:fld>
            <a:endParaRPr lang="en-IN"/>
          </a:p>
        </p:txBody>
      </p:sp>
    </p:spTree>
    <p:extLst>
      <p:ext uri="{BB962C8B-B14F-4D97-AF65-F5344CB8AC3E}">
        <p14:creationId xmlns:p14="http://schemas.microsoft.com/office/powerpoint/2010/main" val="448425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78C241-6E89-4492-A36E-679C39F82633}" type="datetimeFigureOut">
              <a:rPr lang="en-IN" smtClean="0"/>
              <a:t>03-05-2024</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4AFA84-116B-40CA-B14C-ADB86F45222F}" type="slidenum">
              <a:rPr lang="en-IN" smtClean="0"/>
              <a:t>‹#›</a:t>
            </a:fld>
            <a:endParaRPr lang="en-IN"/>
          </a:p>
        </p:txBody>
      </p:sp>
    </p:spTree>
    <p:extLst>
      <p:ext uri="{BB962C8B-B14F-4D97-AF65-F5344CB8AC3E}">
        <p14:creationId xmlns:p14="http://schemas.microsoft.com/office/powerpoint/2010/main" val="2036045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955964" y="4148054"/>
            <a:ext cx="3848793" cy="598516"/>
          </a:xfrm>
          <a:prstGeom prst="rect">
            <a:avLst/>
          </a:prstGeom>
          <a:solidFill>
            <a:srgbClr val="003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extBox 5"/>
          <p:cNvSpPr txBox="1"/>
          <p:nvPr/>
        </p:nvSpPr>
        <p:spPr>
          <a:xfrm>
            <a:off x="955963" y="4098589"/>
            <a:ext cx="3965171" cy="707886"/>
          </a:xfrm>
          <a:prstGeom prst="rect">
            <a:avLst/>
          </a:prstGeom>
          <a:noFill/>
        </p:spPr>
        <p:txBody>
          <a:bodyPr wrap="square" rtlCol="0">
            <a:spAutoFit/>
          </a:bodyPr>
          <a:lstStyle/>
          <a:p>
            <a:r>
              <a:rPr lang="en-US" sz="4000" b="1" dirty="0" smtClean="0">
                <a:solidFill>
                  <a:srgbClr val="01FFFF"/>
                </a:solidFill>
              </a:rPr>
              <a:t>3</a:t>
            </a:r>
            <a:r>
              <a:rPr lang="en-US" sz="4000" b="1" baseline="30000" dirty="0" smtClean="0">
                <a:solidFill>
                  <a:srgbClr val="01FFFF"/>
                </a:solidFill>
              </a:rPr>
              <a:t>rd</a:t>
            </a:r>
            <a:r>
              <a:rPr lang="en-US" sz="4000" b="1" dirty="0" smtClean="0">
                <a:solidFill>
                  <a:srgbClr val="01FFFF"/>
                </a:solidFill>
              </a:rPr>
              <a:t> </a:t>
            </a:r>
            <a:r>
              <a:rPr lang="en-US" sz="4000" b="1" dirty="0" smtClean="0">
                <a:solidFill>
                  <a:srgbClr val="01FFFF"/>
                </a:solidFill>
              </a:rPr>
              <a:t>May, 2024</a:t>
            </a:r>
            <a:endParaRPr lang="en-IN" sz="4000" b="1" dirty="0">
              <a:solidFill>
                <a:srgbClr val="01FFFF"/>
              </a:solidFill>
            </a:endParaRPr>
          </a:p>
        </p:txBody>
      </p:sp>
    </p:spTree>
    <p:extLst>
      <p:ext uri="{BB962C8B-B14F-4D97-AF65-F5344CB8AC3E}">
        <p14:creationId xmlns:p14="http://schemas.microsoft.com/office/powerpoint/2010/main" val="1158616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25200" y="262156"/>
            <a:ext cx="768411" cy="768411"/>
          </a:xfrm>
          <a:prstGeom prst="rect">
            <a:avLst/>
          </a:prstGeom>
        </p:spPr>
      </p:pic>
      <p:cxnSp>
        <p:nvCxnSpPr>
          <p:cNvPr id="12" name="Straight Connector 11"/>
          <p:cNvCxnSpPr/>
          <p:nvPr/>
        </p:nvCxnSpPr>
        <p:spPr>
          <a:xfrm>
            <a:off x="5746514" y="527621"/>
            <a:ext cx="25400" cy="5964684"/>
          </a:xfrm>
          <a:prstGeom prst="line">
            <a:avLst/>
          </a:prstGeom>
          <a:ln w="19050">
            <a:solidFill>
              <a:schemeClr val="accent1">
                <a:lumMod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06196" y="1094243"/>
            <a:ext cx="5216232" cy="388696"/>
          </a:xfrm>
          <a:prstGeom prst="rect">
            <a:avLst/>
          </a:prstGeom>
          <a:noFill/>
        </p:spPr>
        <p:txBody>
          <a:bodyPr wrap="square" rtlCol="0">
            <a:spAutoFit/>
          </a:bodyPr>
          <a:lstStyle/>
          <a:p>
            <a:pPr marL="228600" indent="-228600">
              <a:lnSpc>
                <a:spcPct val="107000"/>
              </a:lnSpc>
              <a:spcAft>
                <a:spcPts val="800"/>
              </a:spcAft>
            </a:pPr>
            <a:r>
              <a:rPr lang="en-US" b="1" kern="100" dirty="0" smtClean="0">
                <a:latin typeface="Calibri" panose="020F0502020204030204" pitchFamily="34" charset="0"/>
                <a:ea typeface="Calibri" panose="020F0502020204030204" pitchFamily="34" charset="0"/>
                <a:cs typeface="Times New Roman" panose="02020603050405020304" pitchFamily="18" charset="0"/>
              </a:rPr>
              <a:t>The </a:t>
            </a:r>
            <a:r>
              <a:rPr lang="en-US" b="1" kern="100" dirty="0" smtClean="0">
                <a:latin typeface="Calibri" panose="020F0502020204030204" pitchFamily="34" charset="0"/>
                <a:ea typeface="Calibri" panose="020F0502020204030204" pitchFamily="34" charset="0"/>
                <a:cs typeface="Times New Roman" panose="02020603050405020304" pitchFamily="18" charset="0"/>
              </a:rPr>
              <a:t>Hindu-IR(GSII)-</a:t>
            </a:r>
            <a:r>
              <a:rPr lang="en-US" b="1" kern="100" dirty="0" smtClean="0">
                <a:latin typeface="Calibri" panose="020F0502020204030204" pitchFamily="34" charset="0"/>
                <a:ea typeface="Calibri" panose="020F0502020204030204" pitchFamily="34" charset="0"/>
                <a:cs typeface="Times New Roman" panose="02020603050405020304" pitchFamily="18" charset="0"/>
              </a:rPr>
              <a:t>Page </a:t>
            </a:r>
            <a:r>
              <a:rPr lang="en-US" b="1" kern="100" dirty="0" smtClean="0">
                <a:latin typeface="Calibri" panose="020F0502020204030204" pitchFamily="34" charset="0"/>
                <a:ea typeface="Calibri" panose="020F0502020204030204" pitchFamily="34" charset="0"/>
                <a:cs typeface="Times New Roman" panose="02020603050405020304" pitchFamily="18" charset="0"/>
              </a:rPr>
              <a:t>1</a:t>
            </a:r>
            <a:endParaRPr lang="en-IN" sz="1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p:cNvSpPr txBox="1"/>
          <p:nvPr/>
        </p:nvSpPr>
        <p:spPr>
          <a:xfrm>
            <a:off x="5877265" y="814716"/>
            <a:ext cx="5797611" cy="5632311"/>
          </a:xfrm>
          <a:prstGeom prst="rect">
            <a:avLst/>
          </a:prstGeom>
          <a:noFill/>
        </p:spPr>
        <p:txBody>
          <a:bodyPr wrap="square" rtlCol="0">
            <a:spAutoFit/>
          </a:bodyPr>
          <a:lstStyle/>
          <a:p>
            <a:endParaRPr lang="en-US" b="1" dirty="0" smtClean="0"/>
          </a:p>
          <a:p>
            <a:endParaRPr lang="en-US" b="1" dirty="0"/>
          </a:p>
          <a:p>
            <a:pPr marL="285750" indent="-285750">
              <a:buFont typeface="Arial" panose="020B0604020202020204" pitchFamily="34" charset="0"/>
              <a:buChar char="•"/>
            </a:pPr>
            <a:r>
              <a:rPr lang="en-US" dirty="0"/>
              <a:t>India has registered its protest with Beijing against China’s “illegal attempts” to “alter facts on the ground” in the </a:t>
            </a:r>
            <a:r>
              <a:rPr lang="en-US" dirty="0" err="1"/>
              <a:t>Shaksgam</a:t>
            </a:r>
            <a:r>
              <a:rPr lang="en-US" dirty="0"/>
              <a:t> valley of occupied Kashmir, which faces the </a:t>
            </a:r>
            <a:r>
              <a:rPr lang="en-US" dirty="0" err="1"/>
              <a:t>Siachen</a:t>
            </a:r>
            <a:r>
              <a:rPr lang="en-US" dirty="0"/>
              <a:t> </a:t>
            </a:r>
            <a:r>
              <a:rPr lang="en-US" dirty="0" smtClean="0"/>
              <a:t>glacier</a:t>
            </a:r>
          </a:p>
          <a:p>
            <a:pPr marL="285750" indent="-285750">
              <a:buFont typeface="Arial" panose="020B0604020202020204" pitchFamily="34" charset="0"/>
              <a:buChar char="•"/>
            </a:pPr>
            <a:r>
              <a:rPr lang="en-US" dirty="0" smtClean="0"/>
              <a:t>The </a:t>
            </a:r>
            <a:r>
              <a:rPr lang="en-US" dirty="0" err="1"/>
              <a:t>Shaksgam</a:t>
            </a:r>
            <a:r>
              <a:rPr lang="en-US" dirty="0"/>
              <a:t> valley is part of Pakistan Occupied Kashmir, and was ceded by Pakistan to China in 1963, a year after the India-China war.</a:t>
            </a:r>
          </a:p>
          <a:p>
            <a:r>
              <a:rPr lang="en-US" b="1" u="sng" dirty="0" smtClean="0"/>
              <a:t>Do you know ?</a:t>
            </a:r>
            <a:r>
              <a:rPr lang="en-US" b="1" u="sng" dirty="0"/>
              <a:t/>
            </a:r>
            <a:br>
              <a:rPr lang="en-US" b="1" u="sng" dirty="0"/>
            </a:br>
            <a:r>
              <a:rPr lang="en-US" dirty="0"/>
              <a:t>The </a:t>
            </a:r>
            <a:r>
              <a:rPr lang="en-US" dirty="0" err="1"/>
              <a:t>Siachen</a:t>
            </a:r>
            <a:r>
              <a:rPr lang="en-US" dirty="0"/>
              <a:t> glacier, the world’s highest battlefield, is a piece of Indian territory wedged between China and Pakistan. </a:t>
            </a:r>
            <a:endParaRPr lang="en-US" dirty="0" smtClean="0"/>
          </a:p>
          <a:p>
            <a:r>
              <a:rPr lang="en-US" dirty="0" smtClean="0"/>
              <a:t>The </a:t>
            </a:r>
            <a:r>
              <a:rPr lang="en-US" dirty="0"/>
              <a:t>2020 standoff between Indian and Chinese troops in eastern </a:t>
            </a:r>
            <a:r>
              <a:rPr lang="en-US" dirty="0" err="1"/>
              <a:t>Ladakh</a:t>
            </a:r>
            <a:r>
              <a:rPr lang="en-US" dirty="0"/>
              <a:t> has made the control of </a:t>
            </a:r>
            <a:r>
              <a:rPr lang="en-US" dirty="0" err="1"/>
              <a:t>Siachen</a:t>
            </a:r>
            <a:r>
              <a:rPr lang="en-US" dirty="0"/>
              <a:t> even more critical for India. China has undertaken a massive build-up and deployment along the Line of Actual Control, especially in eastern </a:t>
            </a:r>
            <a:r>
              <a:rPr lang="en-US" dirty="0" err="1"/>
              <a:t>Ladakh</a:t>
            </a:r>
            <a:r>
              <a:rPr lang="en-US" dirty="0"/>
              <a:t>,</a:t>
            </a:r>
            <a:endParaRPr lang="en-US" dirty="0"/>
          </a:p>
          <a:p>
            <a:r>
              <a:rPr lang="en-US" dirty="0"/>
              <a:t/>
            </a:r>
            <a:br>
              <a:rPr lang="en-US" dirty="0"/>
            </a:br>
            <a:r>
              <a:rPr lang="en-US" dirty="0"/>
              <a:t> </a:t>
            </a:r>
          </a:p>
          <a:p>
            <a:pPr marL="285750" indent="-285750">
              <a:buFont typeface="Arial" panose="020B0604020202020204" pitchFamily="34" charset="0"/>
              <a:buChar char="•"/>
            </a:pPr>
            <a:endParaRPr lang="en-US" dirty="0" smtClean="0"/>
          </a:p>
        </p:txBody>
      </p:sp>
      <p:sp>
        <p:nvSpPr>
          <p:cNvPr id="7" name="Rectangle 6">
            <a:extLst>
              <a:ext uri="{FF2B5EF4-FFF2-40B4-BE49-F238E27FC236}">
                <a16:creationId xmlns:a16="http://schemas.microsoft.com/office/drawing/2014/main" id="{BBFC535B-55B0-91B4-3451-1E4634D3467F}"/>
              </a:ext>
            </a:extLst>
          </p:cNvPr>
          <p:cNvSpPr/>
          <p:nvPr/>
        </p:nvSpPr>
        <p:spPr>
          <a:xfrm>
            <a:off x="3971925" y="814716"/>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Pentagon 9">
            <a:extLst>
              <a:ext uri="{FF2B5EF4-FFF2-40B4-BE49-F238E27FC236}">
                <a16:creationId xmlns:a16="http://schemas.microsoft.com/office/drawing/2014/main" id="{DFCE4283-4F6B-45E4-A8D8-20D911E71EF7}"/>
              </a:ext>
            </a:extLst>
          </p:cNvPr>
          <p:cNvSpPr/>
          <p:nvPr/>
        </p:nvSpPr>
        <p:spPr>
          <a:xfrm>
            <a:off x="238579" y="296059"/>
            <a:ext cx="4765221" cy="630684"/>
          </a:xfrm>
          <a:prstGeom prst="homePlate">
            <a:avLst/>
          </a:prstGeom>
          <a:ln>
            <a:solidFill>
              <a:schemeClr val="bg1">
                <a:lumMod val="85000"/>
              </a:schemeClr>
            </a:solid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IN"/>
          </a:p>
        </p:txBody>
      </p:sp>
      <p:sp>
        <p:nvSpPr>
          <p:cNvPr id="11" name="Pentagon 9">
            <a:extLst>
              <a:ext uri="{FF2B5EF4-FFF2-40B4-BE49-F238E27FC236}">
                <a16:creationId xmlns:a16="http://schemas.microsoft.com/office/drawing/2014/main" id="{A326C3C4-EE2E-D368-0507-38F998B635EA}"/>
              </a:ext>
            </a:extLst>
          </p:cNvPr>
          <p:cNvSpPr/>
          <p:nvPr/>
        </p:nvSpPr>
        <p:spPr>
          <a:xfrm>
            <a:off x="206196" y="263233"/>
            <a:ext cx="4765221" cy="630684"/>
          </a:xfrm>
          <a:prstGeom prst="homePlate">
            <a:avLst/>
          </a:prstGeom>
          <a:ln>
            <a:solidFill>
              <a:schemeClr val="bg1">
                <a:lumMod val="85000"/>
              </a:schemeClr>
            </a:solid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r>
              <a:rPr lang="en-US" sz="2800" b="1" dirty="0">
                <a:solidFill>
                  <a:schemeClr val="bg1">
                    <a:lumMod val="95000"/>
                  </a:schemeClr>
                </a:solidFill>
                <a:latin typeface="Cambria" panose="02040503050406030204" pitchFamily="18" charset="0"/>
                <a:ea typeface="Cambria" panose="02040503050406030204" pitchFamily="18" charset="0"/>
              </a:rPr>
              <a:t>HEADLINES OF THE DAY</a:t>
            </a:r>
            <a:endParaRPr lang="en-IN" sz="2800" b="1" dirty="0">
              <a:solidFill>
                <a:schemeClr val="bg1">
                  <a:lumMod val="95000"/>
                </a:schemeClr>
              </a:solidFill>
              <a:latin typeface="Cambria" panose="02040503050406030204" pitchFamily="18" charset="0"/>
              <a:ea typeface="Cambria" panose="02040503050406030204" pitchFamily="18" charset="0"/>
            </a:endParaRPr>
          </a:p>
        </p:txBody>
      </p:sp>
      <p:pic>
        <p:nvPicPr>
          <p:cNvPr id="3" name="Picture 2"/>
          <p:cNvPicPr>
            <a:picLocks noChangeAspect="1"/>
          </p:cNvPicPr>
          <p:nvPr/>
        </p:nvPicPr>
        <p:blipFill>
          <a:blip r:embed="rId3"/>
          <a:stretch>
            <a:fillRect/>
          </a:stretch>
        </p:blipFill>
        <p:spPr>
          <a:xfrm>
            <a:off x="238579" y="1482939"/>
            <a:ext cx="4376283" cy="5009366"/>
          </a:xfrm>
          <a:prstGeom prst="rect">
            <a:avLst/>
          </a:prstGeom>
        </p:spPr>
      </p:pic>
    </p:spTree>
    <p:extLst>
      <p:ext uri="{BB962C8B-B14F-4D97-AF65-F5344CB8AC3E}">
        <p14:creationId xmlns:p14="http://schemas.microsoft.com/office/powerpoint/2010/main" val="2612737047"/>
      </p:ext>
    </p:extLst>
  </p:cSld>
  <p:clrMapOvr>
    <a:masterClrMapping/>
  </p:clrMapOvr>
  <mc:AlternateContent xmlns:mc="http://schemas.openxmlformats.org/markup-compatibility/2006" xmlns:p14="http://schemas.microsoft.com/office/powerpoint/2010/main">
    <mc:Choice Requires="p14">
      <p:transition spd="slow" p14:dur="1250" advTm="6055">
        <p:wipe/>
      </p:transition>
    </mc:Choice>
    <mc:Fallback xmlns="">
      <p:transition spd="slow" advTm="6055">
        <p:wip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25200" y="262156"/>
            <a:ext cx="768411" cy="768411"/>
          </a:xfrm>
          <a:prstGeom prst="rect">
            <a:avLst/>
          </a:prstGeom>
        </p:spPr>
      </p:pic>
      <p:cxnSp>
        <p:nvCxnSpPr>
          <p:cNvPr id="12" name="Straight Connector 11"/>
          <p:cNvCxnSpPr/>
          <p:nvPr/>
        </p:nvCxnSpPr>
        <p:spPr>
          <a:xfrm>
            <a:off x="5746514" y="527621"/>
            <a:ext cx="25400" cy="5964684"/>
          </a:xfrm>
          <a:prstGeom prst="line">
            <a:avLst/>
          </a:prstGeom>
          <a:ln w="19050">
            <a:solidFill>
              <a:schemeClr val="accent1">
                <a:lumMod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06196" y="1094243"/>
            <a:ext cx="5216232" cy="388696"/>
          </a:xfrm>
          <a:prstGeom prst="rect">
            <a:avLst/>
          </a:prstGeom>
          <a:noFill/>
        </p:spPr>
        <p:txBody>
          <a:bodyPr wrap="square" rtlCol="0">
            <a:spAutoFit/>
          </a:bodyPr>
          <a:lstStyle/>
          <a:p>
            <a:pPr marL="228600" indent="-228600">
              <a:lnSpc>
                <a:spcPct val="107000"/>
              </a:lnSpc>
              <a:spcAft>
                <a:spcPts val="800"/>
              </a:spcAft>
            </a:pPr>
            <a:r>
              <a:rPr lang="en-US" b="1" kern="100" dirty="0" smtClean="0">
                <a:latin typeface="Calibri" panose="020F0502020204030204" pitchFamily="34" charset="0"/>
                <a:ea typeface="Calibri" panose="020F0502020204030204" pitchFamily="34" charset="0"/>
                <a:cs typeface="Times New Roman" panose="02020603050405020304" pitchFamily="18" charset="0"/>
              </a:rPr>
              <a:t>The </a:t>
            </a:r>
            <a:r>
              <a:rPr lang="en-US" b="1" kern="100" dirty="0" smtClean="0">
                <a:latin typeface="Calibri" panose="020F0502020204030204" pitchFamily="34" charset="0"/>
                <a:ea typeface="Calibri" panose="020F0502020204030204" pitchFamily="34" charset="0"/>
                <a:cs typeface="Times New Roman" panose="02020603050405020304" pitchFamily="18" charset="0"/>
              </a:rPr>
              <a:t>Hindu-Health(GSII</a:t>
            </a:r>
            <a:r>
              <a:rPr lang="en-US" b="1" kern="100" dirty="0" smtClean="0">
                <a:latin typeface="Calibri" panose="020F0502020204030204" pitchFamily="34" charset="0"/>
                <a:ea typeface="Calibri" panose="020F0502020204030204" pitchFamily="34" charset="0"/>
                <a:cs typeface="Times New Roman" panose="02020603050405020304" pitchFamily="18" charset="0"/>
              </a:rPr>
              <a:t>)-Page </a:t>
            </a:r>
            <a:r>
              <a:rPr lang="en-US" b="1" kern="100" dirty="0">
                <a:latin typeface="Calibri" panose="020F0502020204030204" pitchFamily="34" charset="0"/>
                <a:ea typeface="Calibri" panose="020F0502020204030204" pitchFamily="34" charset="0"/>
                <a:cs typeface="Times New Roman" panose="02020603050405020304" pitchFamily="18" charset="0"/>
              </a:rPr>
              <a:t>9</a:t>
            </a:r>
            <a:endParaRPr lang="en-IN" sz="1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p:cNvSpPr txBox="1"/>
          <p:nvPr/>
        </p:nvSpPr>
        <p:spPr>
          <a:xfrm>
            <a:off x="5877265" y="814716"/>
            <a:ext cx="5797611" cy="4247317"/>
          </a:xfrm>
          <a:prstGeom prst="rect">
            <a:avLst/>
          </a:prstGeom>
          <a:noFill/>
        </p:spPr>
        <p:txBody>
          <a:bodyPr wrap="square" rtlCol="0">
            <a:spAutoFit/>
          </a:bodyPr>
          <a:lstStyle/>
          <a:p>
            <a:endParaRPr lang="en-US" b="1" dirty="0" smtClean="0"/>
          </a:p>
          <a:p>
            <a:endParaRPr lang="en-US" b="1" dirty="0"/>
          </a:p>
          <a:p>
            <a:pPr marL="285750" indent="-285750">
              <a:buFont typeface="Arial" panose="020B0604020202020204" pitchFamily="34" charset="0"/>
              <a:buChar char="•"/>
            </a:pPr>
            <a:r>
              <a:rPr lang="en-US" dirty="0" err="1"/>
              <a:t>Ayushman</a:t>
            </a:r>
            <a:r>
              <a:rPr lang="en-US" dirty="0"/>
              <a:t> Bharat, the government’s flagship </a:t>
            </a:r>
            <a:r>
              <a:rPr lang="en-US" dirty="0" err="1"/>
              <a:t>programme</a:t>
            </a:r>
            <a:r>
              <a:rPr lang="en-US" dirty="0"/>
              <a:t> to achieve universal health coverage (UHC), was launched in 2018. The scheme has two inter-related components: health and wellness </a:t>
            </a:r>
            <a:r>
              <a:rPr lang="en-US" dirty="0" err="1"/>
              <a:t>centres</a:t>
            </a:r>
            <a:r>
              <a:rPr lang="en-US" dirty="0"/>
              <a:t> and the Pradhan </a:t>
            </a:r>
            <a:r>
              <a:rPr lang="en-US" dirty="0" err="1"/>
              <a:t>Mantri</a:t>
            </a:r>
            <a:r>
              <a:rPr lang="en-US" dirty="0"/>
              <a:t> Jan </a:t>
            </a:r>
            <a:r>
              <a:rPr lang="en-US" dirty="0" err="1"/>
              <a:t>Arogya</a:t>
            </a:r>
            <a:r>
              <a:rPr lang="en-US" dirty="0"/>
              <a:t> </a:t>
            </a:r>
            <a:r>
              <a:rPr lang="en-US" dirty="0" err="1"/>
              <a:t>Yojana</a:t>
            </a:r>
            <a:r>
              <a:rPr lang="en-US" dirty="0"/>
              <a:t> (PMJAY) that aims to provide a health cover of ₹5 lakh per family per year for secondary and tertiary care </a:t>
            </a:r>
            <a:r>
              <a:rPr lang="en-US" dirty="0" err="1"/>
              <a:t>hospitalisation</a:t>
            </a:r>
            <a:r>
              <a:rPr lang="en-US" dirty="0"/>
              <a:t> to over 12 crore families that form the bottom 40% of the population. </a:t>
            </a:r>
            <a:endParaRPr lang="en-US" dirty="0" smtClean="0"/>
          </a:p>
          <a:p>
            <a:pPr marL="285750" indent="-285750">
              <a:buFont typeface="Arial" panose="020B0604020202020204" pitchFamily="34" charset="0"/>
              <a:buChar char="•"/>
            </a:pPr>
            <a:r>
              <a:rPr lang="en-US" dirty="0" smtClean="0"/>
              <a:t>PM-JAY </a:t>
            </a:r>
            <a:r>
              <a:rPr lang="en-US" dirty="0"/>
              <a:t>has issued 34.27 crore cards. About 6.5 crore have received treatment and there are over 30,000 </a:t>
            </a:r>
            <a:r>
              <a:rPr lang="en-US" dirty="0" err="1"/>
              <a:t>empanelled</a:t>
            </a:r>
            <a:r>
              <a:rPr lang="en-US" dirty="0"/>
              <a:t> hospitals </a:t>
            </a:r>
            <a:r>
              <a:rPr lang="en-US" dirty="0"/>
              <a:t> </a:t>
            </a:r>
          </a:p>
          <a:p>
            <a:pPr marL="285750" indent="-285750">
              <a:buFont typeface="Arial" panose="020B0604020202020204" pitchFamily="34" charset="0"/>
              <a:buChar char="•"/>
            </a:pPr>
            <a:endParaRPr lang="en-US" dirty="0" smtClean="0"/>
          </a:p>
        </p:txBody>
      </p:sp>
      <p:sp>
        <p:nvSpPr>
          <p:cNvPr id="7" name="Rectangle 6">
            <a:extLst>
              <a:ext uri="{FF2B5EF4-FFF2-40B4-BE49-F238E27FC236}">
                <a16:creationId xmlns:a16="http://schemas.microsoft.com/office/drawing/2014/main" id="{BBFC535B-55B0-91B4-3451-1E4634D3467F}"/>
              </a:ext>
            </a:extLst>
          </p:cNvPr>
          <p:cNvSpPr/>
          <p:nvPr/>
        </p:nvSpPr>
        <p:spPr>
          <a:xfrm>
            <a:off x="3971925" y="814716"/>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Pentagon 9">
            <a:extLst>
              <a:ext uri="{FF2B5EF4-FFF2-40B4-BE49-F238E27FC236}">
                <a16:creationId xmlns:a16="http://schemas.microsoft.com/office/drawing/2014/main" id="{DFCE4283-4F6B-45E4-A8D8-20D911E71EF7}"/>
              </a:ext>
            </a:extLst>
          </p:cNvPr>
          <p:cNvSpPr/>
          <p:nvPr/>
        </p:nvSpPr>
        <p:spPr>
          <a:xfrm>
            <a:off x="238579" y="296059"/>
            <a:ext cx="4765221" cy="630684"/>
          </a:xfrm>
          <a:prstGeom prst="homePlate">
            <a:avLst/>
          </a:prstGeom>
          <a:ln>
            <a:solidFill>
              <a:schemeClr val="bg1">
                <a:lumMod val="85000"/>
              </a:schemeClr>
            </a:solid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IN"/>
          </a:p>
        </p:txBody>
      </p:sp>
      <p:sp>
        <p:nvSpPr>
          <p:cNvPr id="11" name="Pentagon 9">
            <a:extLst>
              <a:ext uri="{FF2B5EF4-FFF2-40B4-BE49-F238E27FC236}">
                <a16:creationId xmlns:a16="http://schemas.microsoft.com/office/drawing/2014/main" id="{A326C3C4-EE2E-D368-0507-38F998B635EA}"/>
              </a:ext>
            </a:extLst>
          </p:cNvPr>
          <p:cNvSpPr/>
          <p:nvPr/>
        </p:nvSpPr>
        <p:spPr>
          <a:xfrm>
            <a:off x="206196" y="263233"/>
            <a:ext cx="4765221" cy="630684"/>
          </a:xfrm>
          <a:prstGeom prst="homePlate">
            <a:avLst/>
          </a:prstGeom>
          <a:ln>
            <a:solidFill>
              <a:schemeClr val="bg1">
                <a:lumMod val="85000"/>
              </a:schemeClr>
            </a:solid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r>
              <a:rPr lang="en-US" sz="2800" b="1" dirty="0">
                <a:solidFill>
                  <a:schemeClr val="bg1">
                    <a:lumMod val="95000"/>
                  </a:schemeClr>
                </a:solidFill>
                <a:latin typeface="Cambria" panose="02040503050406030204" pitchFamily="18" charset="0"/>
                <a:ea typeface="Cambria" panose="02040503050406030204" pitchFamily="18" charset="0"/>
              </a:rPr>
              <a:t>HEADLINES OF THE DAY</a:t>
            </a:r>
            <a:endParaRPr lang="en-IN" sz="2800" b="1" dirty="0">
              <a:solidFill>
                <a:schemeClr val="bg1">
                  <a:lumMod val="95000"/>
                </a:schemeClr>
              </a:solidFill>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3"/>
          <a:stretch>
            <a:fillRect/>
          </a:stretch>
        </p:blipFill>
        <p:spPr>
          <a:xfrm>
            <a:off x="490116" y="1591798"/>
            <a:ext cx="5037663" cy="5068007"/>
          </a:xfrm>
          <a:prstGeom prst="rect">
            <a:avLst/>
          </a:prstGeom>
        </p:spPr>
      </p:pic>
    </p:spTree>
    <p:extLst>
      <p:ext uri="{BB962C8B-B14F-4D97-AF65-F5344CB8AC3E}">
        <p14:creationId xmlns:p14="http://schemas.microsoft.com/office/powerpoint/2010/main" val="2624371231"/>
      </p:ext>
    </p:extLst>
  </p:cSld>
  <p:clrMapOvr>
    <a:masterClrMapping/>
  </p:clrMapOvr>
  <mc:AlternateContent xmlns:mc="http://schemas.openxmlformats.org/markup-compatibility/2006" xmlns:p14="http://schemas.microsoft.com/office/powerpoint/2010/main">
    <mc:Choice Requires="p14">
      <p:transition spd="slow" p14:dur="1250" advTm="6055">
        <p:wipe/>
      </p:transition>
    </mc:Choice>
    <mc:Fallback xmlns="">
      <p:transition spd="slow" advTm="6055">
        <p:wip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25200" y="262156"/>
            <a:ext cx="768411" cy="768411"/>
          </a:xfrm>
          <a:prstGeom prst="rect">
            <a:avLst/>
          </a:prstGeom>
        </p:spPr>
      </p:pic>
      <p:cxnSp>
        <p:nvCxnSpPr>
          <p:cNvPr id="12" name="Straight Connector 11"/>
          <p:cNvCxnSpPr/>
          <p:nvPr/>
        </p:nvCxnSpPr>
        <p:spPr>
          <a:xfrm>
            <a:off x="5746514" y="527621"/>
            <a:ext cx="25400" cy="5964684"/>
          </a:xfrm>
          <a:prstGeom prst="line">
            <a:avLst/>
          </a:prstGeom>
          <a:ln w="19050">
            <a:solidFill>
              <a:schemeClr val="accent1">
                <a:lumMod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06196" y="1094243"/>
            <a:ext cx="5216232" cy="388696"/>
          </a:xfrm>
          <a:prstGeom prst="rect">
            <a:avLst/>
          </a:prstGeom>
          <a:noFill/>
        </p:spPr>
        <p:txBody>
          <a:bodyPr wrap="square" rtlCol="0">
            <a:spAutoFit/>
          </a:bodyPr>
          <a:lstStyle/>
          <a:p>
            <a:pPr marL="228600" indent="-228600">
              <a:lnSpc>
                <a:spcPct val="107000"/>
              </a:lnSpc>
              <a:spcAft>
                <a:spcPts val="800"/>
              </a:spcAft>
            </a:pPr>
            <a:r>
              <a:rPr lang="en-US" b="1" kern="100" dirty="0" smtClean="0">
                <a:latin typeface="Calibri" panose="020F0502020204030204" pitchFamily="34" charset="0"/>
                <a:ea typeface="Calibri" panose="020F0502020204030204" pitchFamily="34" charset="0"/>
                <a:cs typeface="Times New Roman" panose="02020603050405020304" pitchFamily="18" charset="0"/>
              </a:rPr>
              <a:t>The </a:t>
            </a:r>
            <a:r>
              <a:rPr lang="en-US" b="1" kern="100" dirty="0" smtClean="0">
                <a:latin typeface="Calibri" panose="020F0502020204030204" pitchFamily="34" charset="0"/>
                <a:ea typeface="Calibri" panose="020F0502020204030204" pitchFamily="34" charset="0"/>
                <a:cs typeface="Times New Roman" panose="02020603050405020304" pitchFamily="18" charset="0"/>
              </a:rPr>
              <a:t>Hindu-IR(GSII)</a:t>
            </a:r>
            <a:endParaRPr lang="en-IN" sz="1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p:cNvSpPr txBox="1"/>
          <p:nvPr/>
        </p:nvSpPr>
        <p:spPr>
          <a:xfrm>
            <a:off x="5877265" y="814716"/>
            <a:ext cx="5797611" cy="2585323"/>
          </a:xfrm>
          <a:prstGeom prst="rect">
            <a:avLst/>
          </a:prstGeom>
          <a:noFill/>
        </p:spPr>
        <p:txBody>
          <a:bodyPr wrap="square" rtlCol="0">
            <a:spAutoFit/>
          </a:bodyPr>
          <a:lstStyle/>
          <a:p>
            <a:endParaRPr lang="en-US" dirty="0" smtClean="0"/>
          </a:p>
          <a:p>
            <a:pPr marL="285750" indent="-285750">
              <a:buFont typeface="Arial" panose="020B0604020202020204" pitchFamily="34" charset="0"/>
              <a:buChar char="•"/>
            </a:pPr>
            <a:r>
              <a:rPr lang="en-US" dirty="0"/>
              <a:t>India and New Zealand concluded the 11th Joint Trade Committee (JTC) meeting in New </a:t>
            </a:r>
            <a:r>
              <a:rPr lang="en-US" dirty="0" smtClean="0"/>
              <a:t>Zealand.</a:t>
            </a:r>
            <a:endParaRPr lang="en-US" dirty="0"/>
          </a:p>
          <a:p>
            <a:pPr marL="285750" indent="-285750">
              <a:buFont typeface="Arial" panose="020B0604020202020204" pitchFamily="34" charset="0"/>
              <a:buChar char="•"/>
            </a:pPr>
            <a:r>
              <a:rPr lang="en-US" dirty="0" smtClean="0"/>
              <a:t>The </a:t>
            </a:r>
            <a:r>
              <a:rPr lang="en-US" dirty="0"/>
              <a:t>meeting highlighted the immense potential for collaboration between the two nations, particularly in sectors like pharmaceuticals, agriculture, and food processing. Both sides acknowledged the existing trade complementarities and expressed a commitment to enhancing bilateral trade and people-to-people contacts.</a:t>
            </a:r>
          </a:p>
        </p:txBody>
      </p:sp>
      <p:sp>
        <p:nvSpPr>
          <p:cNvPr id="7" name="Rectangle 6">
            <a:extLst>
              <a:ext uri="{FF2B5EF4-FFF2-40B4-BE49-F238E27FC236}">
                <a16:creationId xmlns:a16="http://schemas.microsoft.com/office/drawing/2014/main" id="{BBFC535B-55B0-91B4-3451-1E4634D3467F}"/>
              </a:ext>
            </a:extLst>
          </p:cNvPr>
          <p:cNvSpPr/>
          <p:nvPr/>
        </p:nvSpPr>
        <p:spPr>
          <a:xfrm>
            <a:off x="3971925" y="814716"/>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Pentagon 9">
            <a:extLst>
              <a:ext uri="{FF2B5EF4-FFF2-40B4-BE49-F238E27FC236}">
                <a16:creationId xmlns:a16="http://schemas.microsoft.com/office/drawing/2014/main" id="{DFCE4283-4F6B-45E4-A8D8-20D911E71EF7}"/>
              </a:ext>
            </a:extLst>
          </p:cNvPr>
          <p:cNvSpPr/>
          <p:nvPr/>
        </p:nvSpPr>
        <p:spPr>
          <a:xfrm>
            <a:off x="238579" y="296059"/>
            <a:ext cx="4765221" cy="630684"/>
          </a:xfrm>
          <a:prstGeom prst="homePlate">
            <a:avLst/>
          </a:prstGeom>
          <a:ln>
            <a:solidFill>
              <a:schemeClr val="bg1">
                <a:lumMod val="85000"/>
              </a:schemeClr>
            </a:solid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IN"/>
          </a:p>
        </p:txBody>
      </p:sp>
      <p:sp>
        <p:nvSpPr>
          <p:cNvPr id="11" name="Pentagon 9">
            <a:extLst>
              <a:ext uri="{FF2B5EF4-FFF2-40B4-BE49-F238E27FC236}">
                <a16:creationId xmlns:a16="http://schemas.microsoft.com/office/drawing/2014/main" id="{A326C3C4-EE2E-D368-0507-38F998B635EA}"/>
              </a:ext>
            </a:extLst>
          </p:cNvPr>
          <p:cNvSpPr/>
          <p:nvPr/>
        </p:nvSpPr>
        <p:spPr>
          <a:xfrm>
            <a:off x="206196" y="263233"/>
            <a:ext cx="4765221" cy="630684"/>
          </a:xfrm>
          <a:prstGeom prst="homePlate">
            <a:avLst/>
          </a:prstGeom>
          <a:ln>
            <a:solidFill>
              <a:schemeClr val="bg1">
                <a:lumMod val="85000"/>
              </a:schemeClr>
            </a:solid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r>
              <a:rPr lang="en-US" sz="2800" b="1" dirty="0">
                <a:solidFill>
                  <a:schemeClr val="bg1">
                    <a:lumMod val="95000"/>
                  </a:schemeClr>
                </a:solidFill>
                <a:latin typeface="Cambria" panose="02040503050406030204" pitchFamily="18" charset="0"/>
                <a:ea typeface="Cambria" panose="02040503050406030204" pitchFamily="18" charset="0"/>
              </a:rPr>
              <a:t>HEADLINES OF THE DAY</a:t>
            </a:r>
            <a:endParaRPr lang="en-IN" sz="2800" b="1" dirty="0">
              <a:solidFill>
                <a:schemeClr val="bg1">
                  <a:lumMod val="95000"/>
                </a:schemeClr>
              </a:solidFill>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3"/>
          <a:stretch>
            <a:fillRect/>
          </a:stretch>
        </p:blipFill>
        <p:spPr>
          <a:xfrm>
            <a:off x="971551" y="1683265"/>
            <a:ext cx="3357562" cy="4972744"/>
          </a:xfrm>
          <a:prstGeom prst="rect">
            <a:avLst/>
          </a:prstGeom>
        </p:spPr>
      </p:pic>
    </p:spTree>
    <p:extLst>
      <p:ext uri="{BB962C8B-B14F-4D97-AF65-F5344CB8AC3E}">
        <p14:creationId xmlns:p14="http://schemas.microsoft.com/office/powerpoint/2010/main" val="3634296526"/>
      </p:ext>
    </p:extLst>
  </p:cSld>
  <p:clrMapOvr>
    <a:masterClrMapping/>
  </p:clrMapOvr>
  <mc:AlternateContent xmlns:mc="http://schemas.openxmlformats.org/markup-compatibility/2006" xmlns:p14="http://schemas.microsoft.com/office/powerpoint/2010/main">
    <mc:Choice Requires="p14">
      <p:transition spd="slow" p14:dur="1250" advTm="6055">
        <p:wipe/>
      </p:transition>
    </mc:Choice>
    <mc:Fallback xmlns="">
      <p:transition spd="slow" advTm="6055">
        <p:wip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25200" y="262156"/>
            <a:ext cx="768411" cy="768411"/>
          </a:xfrm>
          <a:prstGeom prst="rect">
            <a:avLst/>
          </a:prstGeom>
        </p:spPr>
      </p:pic>
      <p:cxnSp>
        <p:nvCxnSpPr>
          <p:cNvPr id="12" name="Straight Connector 11"/>
          <p:cNvCxnSpPr/>
          <p:nvPr/>
        </p:nvCxnSpPr>
        <p:spPr>
          <a:xfrm>
            <a:off x="5746514" y="527621"/>
            <a:ext cx="25400" cy="5964684"/>
          </a:xfrm>
          <a:prstGeom prst="line">
            <a:avLst/>
          </a:prstGeom>
          <a:ln w="19050">
            <a:solidFill>
              <a:schemeClr val="accent1">
                <a:lumMod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06196" y="1094243"/>
            <a:ext cx="5216232" cy="388696"/>
          </a:xfrm>
          <a:prstGeom prst="rect">
            <a:avLst/>
          </a:prstGeom>
          <a:noFill/>
        </p:spPr>
        <p:txBody>
          <a:bodyPr wrap="square" rtlCol="0">
            <a:spAutoFit/>
          </a:bodyPr>
          <a:lstStyle/>
          <a:p>
            <a:pPr marL="228600" indent="-228600">
              <a:lnSpc>
                <a:spcPct val="107000"/>
              </a:lnSpc>
              <a:spcAft>
                <a:spcPts val="800"/>
              </a:spcAft>
            </a:pPr>
            <a:r>
              <a:rPr lang="en-US" b="1" kern="100" dirty="0" smtClean="0">
                <a:latin typeface="Calibri" panose="020F0502020204030204" pitchFamily="34" charset="0"/>
                <a:ea typeface="Calibri" panose="020F0502020204030204" pitchFamily="34" charset="0"/>
                <a:cs typeface="Times New Roman" panose="02020603050405020304" pitchFamily="18" charset="0"/>
              </a:rPr>
              <a:t>Indian Express</a:t>
            </a:r>
            <a:r>
              <a:rPr lang="en-US" b="1" kern="100" dirty="0" smtClean="0">
                <a:latin typeface="Calibri" panose="020F0502020204030204" pitchFamily="34" charset="0"/>
                <a:ea typeface="Calibri" panose="020F0502020204030204" pitchFamily="34" charset="0"/>
                <a:cs typeface="Times New Roman" panose="02020603050405020304" pitchFamily="18" charset="0"/>
              </a:rPr>
              <a:t>-Polity </a:t>
            </a:r>
            <a:r>
              <a:rPr lang="en-US" b="1" kern="100" dirty="0" smtClean="0">
                <a:latin typeface="Calibri" panose="020F0502020204030204" pitchFamily="34" charset="0"/>
                <a:ea typeface="Calibri" panose="020F0502020204030204" pitchFamily="34" charset="0"/>
                <a:cs typeface="Times New Roman" panose="02020603050405020304" pitchFamily="18" charset="0"/>
              </a:rPr>
              <a:t>and Governance(GSII)-Page </a:t>
            </a:r>
            <a:r>
              <a:rPr lang="en-US" b="1" kern="100" dirty="0" smtClean="0">
                <a:latin typeface="Calibri" panose="020F0502020204030204" pitchFamily="34" charset="0"/>
                <a:ea typeface="Calibri" panose="020F0502020204030204" pitchFamily="34" charset="0"/>
                <a:cs typeface="Times New Roman" panose="02020603050405020304" pitchFamily="18" charset="0"/>
              </a:rPr>
              <a:t>1</a:t>
            </a:r>
            <a:endParaRPr lang="en-IN" sz="1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p:cNvSpPr txBox="1"/>
          <p:nvPr/>
        </p:nvSpPr>
        <p:spPr>
          <a:xfrm>
            <a:off x="5877265" y="814716"/>
            <a:ext cx="5797611" cy="4524315"/>
          </a:xfrm>
          <a:prstGeom prst="rect">
            <a:avLst/>
          </a:prstGeom>
          <a:noFill/>
        </p:spPr>
        <p:txBody>
          <a:bodyPr wrap="square" rtlCol="0">
            <a:spAutoFit/>
          </a:bodyPr>
          <a:lstStyle/>
          <a:p>
            <a:endParaRPr lang="en-US" b="1" dirty="0" smtClean="0"/>
          </a:p>
          <a:p>
            <a:pPr marL="285750" indent="-285750" fontAlgn="base">
              <a:buFont typeface="Arial" panose="020B0604020202020204" pitchFamily="34" charset="0"/>
              <a:buChar char="•"/>
            </a:pPr>
            <a:r>
              <a:rPr lang="en-US" dirty="0"/>
              <a:t> </a:t>
            </a:r>
            <a:r>
              <a:rPr lang="en-US" dirty="0"/>
              <a:t>  a </a:t>
            </a:r>
            <a:r>
              <a:rPr lang="en-US" b="1" u="sng" dirty="0"/>
              <a:t>complaint alleging sexual harassment has been filed in Kolkata against West Bengal Governor</a:t>
            </a:r>
            <a:r>
              <a:rPr lang="en-US" dirty="0"/>
              <a:t> </a:t>
            </a:r>
            <a:endParaRPr lang="en-US" dirty="0" smtClean="0"/>
          </a:p>
          <a:p>
            <a:pPr marL="285750" indent="-285750" fontAlgn="base">
              <a:buFont typeface="Arial" panose="020B0604020202020204" pitchFamily="34" charset="0"/>
              <a:buChar char="•"/>
            </a:pPr>
            <a:r>
              <a:rPr lang="en-US" dirty="0" smtClean="0"/>
              <a:t>, </a:t>
            </a:r>
            <a:r>
              <a:rPr lang="en-US" dirty="0"/>
              <a:t>Constitutional immunity bars the police from naming the Governor as an accused or even investigating the case.</a:t>
            </a:r>
          </a:p>
          <a:p>
            <a:pPr marL="742950" lvl="1" indent="-285750" fontAlgn="base">
              <a:buFont typeface="Arial" panose="020B0604020202020204" pitchFamily="34" charset="0"/>
              <a:buChar char="•"/>
            </a:pPr>
            <a:r>
              <a:rPr lang="en-US" dirty="0"/>
              <a:t>Article 361 of the Constitution that deals with immunity to the President and the Governors states that they “shall not be answerable to any court for the exercise and performance of the powers and duties of his office or for any act done or purporting to be done by him in the exercise and performance of those powers and duties…”</a:t>
            </a:r>
          </a:p>
          <a:p>
            <a:pPr marL="285750" indent="-285750">
              <a:buFont typeface="Arial" panose="020B0604020202020204" pitchFamily="34" charset="0"/>
              <a:buChar char="•"/>
            </a:pPr>
            <a:r>
              <a:rPr lang="en-US" dirty="0"/>
              <a:t/>
            </a:r>
            <a:br>
              <a:rPr lang="en-US" dirty="0"/>
            </a:br>
            <a:r>
              <a:rPr lang="en-US" dirty="0"/>
              <a:t/>
            </a:r>
            <a:br>
              <a:rPr lang="en-US" dirty="0"/>
            </a:br>
            <a:endParaRPr lang="en-US" dirty="0" smtClean="0"/>
          </a:p>
        </p:txBody>
      </p:sp>
      <p:sp>
        <p:nvSpPr>
          <p:cNvPr id="7" name="Rectangle 6">
            <a:extLst>
              <a:ext uri="{FF2B5EF4-FFF2-40B4-BE49-F238E27FC236}">
                <a16:creationId xmlns:a16="http://schemas.microsoft.com/office/drawing/2014/main" id="{BBFC535B-55B0-91B4-3451-1E4634D3467F}"/>
              </a:ext>
            </a:extLst>
          </p:cNvPr>
          <p:cNvSpPr/>
          <p:nvPr/>
        </p:nvSpPr>
        <p:spPr>
          <a:xfrm>
            <a:off x="3971925" y="814716"/>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Pentagon 9">
            <a:extLst>
              <a:ext uri="{FF2B5EF4-FFF2-40B4-BE49-F238E27FC236}">
                <a16:creationId xmlns:a16="http://schemas.microsoft.com/office/drawing/2014/main" id="{DFCE4283-4F6B-45E4-A8D8-20D911E71EF7}"/>
              </a:ext>
            </a:extLst>
          </p:cNvPr>
          <p:cNvSpPr/>
          <p:nvPr/>
        </p:nvSpPr>
        <p:spPr>
          <a:xfrm>
            <a:off x="238579" y="296059"/>
            <a:ext cx="4765221" cy="630684"/>
          </a:xfrm>
          <a:prstGeom prst="homePlate">
            <a:avLst/>
          </a:prstGeom>
          <a:ln>
            <a:solidFill>
              <a:schemeClr val="bg1">
                <a:lumMod val="85000"/>
              </a:schemeClr>
            </a:solid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IN"/>
          </a:p>
        </p:txBody>
      </p:sp>
      <p:sp>
        <p:nvSpPr>
          <p:cNvPr id="11" name="Pentagon 9">
            <a:extLst>
              <a:ext uri="{FF2B5EF4-FFF2-40B4-BE49-F238E27FC236}">
                <a16:creationId xmlns:a16="http://schemas.microsoft.com/office/drawing/2014/main" id="{A326C3C4-EE2E-D368-0507-38F998B635EA}"/>
              </a:ext>
            </a:extLst>
          </p:cNvPr>
          <p:cNvSpPr/>
          <p:nvPr/>
        </p:nvSpPr>
        <p:spPr>
          <a:xfrm>
            <a:off x="206196" y="263233"/>
            <a:ext cx="4765221" cy="630684"/>
          </a:xfrm>
          <a:prstGeom prst="homePlate">
            <a:avLst/>
          </a:prstGeom>
          <a:ln>
            <a:solidFill>
              <a:schemeClr val="bg1">
                <a:lumMod val="85000"/>
              </a:schemeClr>
            </a:solid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r>
              <a:rPr lang="en-US" sz="2800" b="1" dirty="0">
                <a:solidFill>
                  <a:schemeClr val="bg1">
                    <a:lumMod val="95000"/>
                  </a:schemeClr>
                </a:solidFill>
                <a:latin typeface="Cambria" panose="02040503050406030204" pitchFamily="18" charset="0"/>
                <a:ea typeface="Cambria" panose="02040503050406030204" pitchFamily="18" charset="0"/>
              </a:rPr>
              <a:t>HEADLINES OF THE DAY</a:t>
            </a:r>
            <a:endParaRPr lang="en-IN" sz="2800" b="1" dirty="0">
              <a:solidFill>
                <a:schemeClr val="bg1">
                  <a:lumMod val="95000"/>
                </a:schemeClr>
              </a:solidFill>
              <a:latin typeface="Cambria" panose="02040503050406030204" pitchFamily="18" charset="0"/>
              <a:ea typeface="Cambria" panose="02040503050406030204" pitchFamily="18" charset="0"/>
            </a:endParaRPr>
          </a:p>
        </p:txBody>
      </p:sp>
      <p:pic>
        <p:nvPicPr>
          <p:cNvPr id="3" name="Picture 2"/>
          <p:cNvPicPr>
            <a:picLocks noChangeAspect="1"/>
          </p:cNvPicPr>
          <p:nvPr/>
        </p:nvPicPr>
        <p:blipFill>
          <a:blip r:embed="rId3"/>
          <a:stretch>
            <a:fillRect/>
          </a:stretch>
        </p:blipFill>
        <p:spPr>
          <a:xfrm>
            <a:off x="557213" y="1909897"/>
            <a:ext cx="4100511" cy="4090853"/>
          </a:xfrm>
          <a:prstGeom prst="rect">
            <a:avLst/>
          </a:prstGeom>
        </p:spPr>
      </p:pic>
    </p:spTree>
    <p:extLst>
      <p:ext uri="{BB962C8B-B14F-4D97-AF65-F5344CB8AC3E}">
        <p14:creationId xmlns:p14="http://schemas.microsoft.com/office/powerpoint/2010/main" val="932781678"/>
      </p:ext>
    </p:extLst>
  </p:cSld>
  <p:clrMapOvr>
    <a:masterClrMapping/>
  </p:clrMapOvr>
  <mc:AlternateContent xmlns:mc="http://schemas.openxmlformats.org/markup-compatibility/2006" xmlns:p14="http://schemas.microsoft.com/office/powerpoint/2010/main">
    <mc:Choice Requires="p14">
      <p:transition spd="slow" p14:dur="1250" advTm="6055">
        <p:wipe/>
      </p:transition>
    </mc:Choice>
    <mc:Fallback xmlns="">
      <p:transition spd="slow" advTm="6055">
        <p:wip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25200" y="262156"/>
            <a:ext cx="768411" cy="768411"/>
          </a:xfrm>
          <a:prstGeom prst="rect">
            <a:avLst/>
          </a:prstGeom>
        </p:spPr>
      </p:pic>
      <p:cxnSp>
        <p:nvCxnSpPr>
          <p:cNvPr id="12" name="Straight Connector 11"/>
          <p:cNvCxnSpPr/>
          <p:nvPr/>
        </p:nvCxnSpPr>
        <p:spPr>
          <a:xfrm>
            <a:off x="5746514" y="527621"/>
            <a:ext cx="25400" cy="5964684"/>
          </a:xfrm>
          <a:prstGeom prst="line">
            <a:avLst/>
          </a:prstGeom>
          <a:ln w="19050">
            <a:solidFill>
              <a:schemeClr val="accent1">
                <a:lumMod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06196" y="1094243"/>
            <a:ext cx="5216232" cy="388696"/>
          </a:xfrm>
          <a:prstGeom prst="rect">
            <a:avLst/>
          </a:prstGeom>
          <a:noFill/>
        </p:spPr>
        <p:txBody>
          <a:bodyPr wrap="square" rtlCol="0">
            <a:spAutoFit/>
          </a:bodyPr>
          <a:lstStyle/>
          <a:p>
            <a:pPr marL="228600" indent="-228600">
              <a:lnSpc>
                <a:spcPct val="107000"/>
              </a:lnSpc>
              <a:spcAft>
                <a:spcPts val="800"/>
              </a:spcAft>
            </a:pPr>
            <a:r>
              <a:rPr lang="en-US" b="1" kern="100" dirty="0" smtClean="0">
                <a:latin typeface="Calibri" panose="020F0502020204030204" pitchFamily="34" charset="0"/>
                <a:ea typeface="Calibri" panose="020F0502020204030204" pitchFamily="34" charset="0"/>
                <a:cs typeface="Times New Roman" panose="02020603050405020304" pitchFamily="18" charset="0"/>
              </a:rPr>
              <a:t>Indian Express</a:t>
            </a:r>
            <a:r>
              <a:rPr lang="en-US" b="1" kern="100" dirty="0" smtClean="0">
                <a:latin typeface="Calibri" panose="020F0502020204030204" pitchFamily="34" charset="0"/>
                <a:ea typeface="Calibri" panose="020F0502020204030204" pitchFamily="34" charset="0"/>
                <a:cs typeface="Times New Roman" panose="02020603050405020304" pitchFamily="18" charset="0"/>
              </a:rPr>
              <a:t>-Agriculture (GSIII</a:t>
            </a:r>
            <a:r>
              <a:rPr lang="en-US" b="1" kern="100" dirty="0" smtClean="0">
                <a:latin typeface="Calibri" panose="020F0502020204030204" pitchFamily="34" charset="0"/>
                <a:ea typeface="Calibri" panose="020F0502020204030204" pitchFamily="34" charset="0"/>
                <a:cs typeface="Times New Roman" panose="02020603050405020304" pitchFamily="18" charset="0"/>
              </a:rPr>
              <a:t>)-Page </a:t>
            </a:r>
            <a:r>
              <a:rPr lang="en-US" b="1" kern="100" dirty="0" smtClean="0">
                <a:latin typeface="Calibri" panose="020F0502020204030204" pitchFamily="34" charset="0"/>
                <a:ea typeface="Calibri" panose="020F0502020204030204" pitchFamily="34" charset="0"/>
                <a:cs typeface="Times New Roman" panose="02020603050405020304" pitchFamily="18" charset="0"/>
              </a:rPr>
              <a:t>8</a:t>
            </a:r>
            <a:endParaRPr lang="en-IN" sz="1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p:cNvSpPr txBox="1"/>
          <p:nvPr/>
        </p:nvSpPr>
        <p:spPr>
          <a:xfrm>
            <a:off x="5877265" y="814716"/>
            <a:ext cx="5797611" cy="6463308"/>
          </a:xfrm>
          <a:prstGeom prst="rect">
            <a:avLst/>
          </a:prstGeom>
          <a:noFill/>
        </p:spPr>
        <p:txBody>
          <a:bodyPr wrap="square" rtlCol="0">
            <a:spAutoFit/>
          </a:bodyPr>
          <a:lstStyle/>
          <a:p>
            <a:endParaRPr lang="en-US" b="1" dirty="0" smtClean="0"/>
          </a:p>
          <a:p>
            <a:pPr marL="285750" indent="-285750" fontAlgn="base">
              <a:buFont typeface="Arial" panose="020B0604020202020204" pitchFamily="34" charset="0"/>
              <a:buChar char="•"/>
            </a:pPr>
            <a:r>
              <a:rPr lang="en-US" dirty="0"/>
              <a:t> </a:t>
            </a:r>
            <a:r>
              <a:rPr lang="en-US" dirty="0" smtClean="0"/>
              <a:t>THE </a:t>
            </a:r>
            <a:r>
              <a:rPr lang="en-US" dirty="0"/>
              <a:t>CENTRE IS planning to set up a National Council for Agriculture and Rural Transformation (NCART), which will act as an overarching federal body and devise policy and </a:t>
            </a:r>
            <a:r>
              <a:rPr lang="en-US" dirty="0" err="1"/>
              <a:t>programmes</a:t>
            </a:r>
            <a:r>
              <a:rPr lang="en-US" dirty="0"/>
              <a:t> for the </a:t>
            </a:r>
            <a:r>
              <a:rPr lang="en-US" dirty="0" err="1"/>
              <a:t>agri</a:t>
            </a:r>
            <a:r>
              <a:rPr lang="en-US" dirty="0"/>
              <a:t> </a:t>
            </a:r>
            <a:r>
              <a:rPr lang="en-US" dirty="0" smtClean="0"/>
              <a:t>sector</a:t>
            </a:r>
          </a:p>
          <a:p>
            <a:pPr marL="285750" indent="-285750" fontAlgn="base">
              <a:buFont typeface="Arial" panose="020B0604020202020204" pitchFamily="34" charset="0"/>
              <a:buChar char="•"/>
            </a:pPr>
            <a:r>
              <a:rPr lang="en-US" dirty="0"/>
              <a:t> the idea, proposed by the Ministry of Agriculture and Farmers’ Welfare as part of its 100-day action plan for the new government, is to drive “coordinated” actions in the agriculture sector</a:t>
            </a:r>
            <a:r>
              <a:rPr lang="en-US" dirty="0" smtClean="0"/>
              <a:t>.</a:t>
            </a:r>
          </a:p>
          <a:p>
            <a:pPr marL="285750" indent="-285750" fontAlgn="base">
              <a:buFont typeface="Arial" panose="020B0604020202020204" pitchFamily="34" charset="0"/>
              <a:buChar char="•"/>
            </a:pPr>
            <a:r>
              <a:rPr lang="en-US" dirty="0"/>
              <a:t>The NCART may also have representation from both the Centre and states. While the GST Council is a constitutional body, the status of the proposed council is yet to be </a:t>
            </a:r>
            <a:r>
              <a:rPr lang="en-US" dirty="0" err="1"/>
              <a:t>finalised</a:t>
            </a:r>
            <a:r>
              <a:rPr lang="en-US" dirty="0"/>
              <a:t>.</a:t>
            </a:r>
          </a:p>
          <a:p>
            <a:r>
              <a:rPr lang="en-US" b="1" u="sng" dirty="0" smtClean="0"/>
              <a:t>Do you know ?</a:t>
            </a:r>
            <a:r>
              <a:rPr lang="en-US" b="1" u="sng" dirty="0"/>
              <a:t/>
            </a:r>
            <a:br>
              <a:rPr lang="en-US" b="1" u="sng" dirty="0"/>
            </a:br>
            <a:r>
              <a:rPr lang="en-US" dirty="0"/>
              <a:t>Agriculture is a state subject In the Indian Constitution. It is included in the entry 14 of List II (State List) in the Seventh Schedule. However, the Centre also runs several schemes in the sector. In recent years, the budgetary allocation of the Agriculture Ministry has increased manifold.</a:t>
            </a:r>
          </a:p>
          <a:p>
            <a:r>
              <a:rPr lang="en-US" dirty="0"/>
              <a:t/>
            </a:r>
            <a:br>
              <a:rPr lang="en-US" dirty="0"/>
            </a:br>
            <a:r>
              <a:rPr lang="en-US" dirty="0"/>
              <a:t/>
            </a:r>
            <a:br>
              <a:rPr lang="en-US" dirty="0"/>
            </a:br>
            <a:r>
              <a:rPr lang="en-US" dirty="0"/>
              <a:t/>
            </a:r>
            <a:br>
              <a:rPr lang="en-US" dirty="0"/>
            </a:br>
            <a:endParaRPr lang="en-US" dirty="0" smtClean="0"/>
          </a:p>
        </p:txBody>
      </p:sp>
      <p:sp>
        <p:nvSpPr>
          <p:cNvPr id="7" name="Rectangle 6">
            <a:extLst>
              <a:ext uri="{FF2B5EF4-FFF2-40B4-BE49-F238E27FC236}">
                <a16:creationId xmlns:a16="http://schemas.microsoft.com/office/drawing/2014/main" id="{BBFC535B-55B0-91B4-3451-1E4634D3467F}"/>
              </a:ext>
            </a:extLst>
          </p:cNvPr>
          <p:cNvSpPr/>
          <p:nvPr/>
        </p:nvSpPr>
        <p:spPr>
          <a:xfrm>
            <a:off x="3971925" y="814716"/>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Pentagon 9">
            <a:extLst>
              <a:ext uri="{FF2B5EF4-FFF2-40B4-BE49-F238E27FC236}">
                <a16:creationId xmlns:a16="http://schemas.microsoft.com/office/drawing/2014/main" id="{DFCE4283-4F6B-45E4-A8D8-20D911E71EF7}"/>
              </a:ext>
            </a:extLst>
          </p:cNvPr>
          <p:cNvSpPr/>
          <p:nvPr/>
        </p:nvSpPr>
        <p:spPr>
          <a:xfrm>
            <a:off x="238579" y="296059"/>
            <a:ext cx="4765221" cy="630684"/>
          </a:xfrm>
          <a:prstGeom prst="homePlate">
            <a:avLst/>
          </a:prstGeom>
          <a:ln>
            <a:solidFill>
              <a:schemeClr val="bg1">
                <a:lumMod val="85000"/>
              </a:schemeClr>
            </a:solid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IN"/>
          </a:p>
        </p:txBody>
      </p:sp>
      <p:sp>
        <p:nvSpPr>
          <p:cNvPr id="11" name="Pentagon 9">
            <a:extLst>
              <a:ext uri="{FF2B5EF4-FFF2-40B4-BE49-F238E27FC236}">
                <a16:creationId xmlns:a16="http://schemas.microsoft.com/office/drawing/2014/main" id="{A326C3C4-EE2E-D368-0507-38F998B635EA}"/>
              </a:ext>
            </a:extLst>
          </p:cNvPr>
          <p:cNvSpPr/>
          <p:nvPr/>
        </p:nvSpPr>
        <p:spPr>
          <a:xfrm>
            <a:off x="206196" y="263233"/>
            <a:ext cx="4765221" cy="630684"/>
          </a:xfrm>
          <a:prstGeom prst="homePlate">
            <a:avLst/>
          </a:prstGeom>
          <a:ln>
            <a:solidFill>
              <a:schemeClr val="bg1">
                <a:lumMod val="85000"/>
              </a:schemeClr>
            </a:solid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r>
              <a:rPr lang="en-US" sz="2800" b="1" dirty="0">
                <a:solidFill>
                  <a:schemeClr val="bg1">
                    <a:lumMod val="95000"/>
                  </a:schemeClr>
                </a:solidFill>
                <a:latin typeface="Cambria" panose="02040503050406030204" pitchFamily="18" charset="0"/>
                <a:ea typeface="Cambria" panose="02040503050406030204" pitchFamily="18" charset="0"/>
              </a:rPr>
              <a:t>HEADLINES OF THE DAY</a:t>
            </a:r>
            <a:endParaRPr lang="en-IN" sz="2800" b="1" dirty="0">
              <a:solidFill>
                <a:schemeClr val="bg1">
                  <a:lumMod val="95000"/>
                </a:schemeClr>
              </a:solidFill>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3"/>
          <a:stretch>
            <a:fillRect/>
          </a:stretch>
        </p:blipFill>
        <p:spPr>
          <a:xfrm>
            <a:off x="642939" y="1650439"/>
            <a:ext cx="3971924" cy="4515480"/>
          </a:xfrm>
          <a:prstGeom prst="rect">
            <a:avLst/>
          </a:prstGeom>
        </p:spPr>
      </p:pic>
    </p:spTree>
    <p:extLst>
      <p:ext uri="{BB962C8B-B14F-4D97-AF65-F5344CB8AC3E}">
        <p14:creationId xmlns:p14="http://schemas.microsoft.com/office/powerpoint/2010/main" val="1428143472"/>
      </p:ext>
    </p:extLst>
  </p:cSld>
  <p:clrMapOvr>
    <a:masterClrMapping/>
  </p:clrMapOvr>
  <mc:AlternateContent xmlns:mc="http://schemas.openxmlformats.org/markup-compatibility/2006" xmlns:p14="http://schemas.microsoft.com/office/powerpoint/2010/main">
    <mc:Choice Requires="p14">
      <p:transition spd="slow" p14:dur="1250" advTm="6055">
        <p:wipe/>
      </p:transition>
    </mc:Choice>
    <mc:Fallback xmlns="">
      <p:transition spd="slow" advTm="6055">
        <p:wip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25200" y="262156"/>
            <a:ext cx="768411" cy="768411"/>
          </a:xfrm>
          <a:prstGeom prst="rect">
            <a:avLst/>
          </a:prstGeom>
        </p:spPr>
      </p:pic>
      <p:cxnSp>
        <p:nvCxnSpPr>
          <p:cNvPr id="12" name="Straight Connector 11"/>
          <p:cNvCxnSpPr/>
          <p:nvPr/>
        </p:nvCxnSpPr>
        <p:spPr>
          <a:xfrm>
            <a:off x="5746514" y="527621"/>
            <a:ext cx="25400" cy="5964684"/>
          </a:xfrm>
          <a:prstGeom prst="line">
            <a:avLst/>
          </a:prstGeom>
          <a:ln w="19050">
            <a:solidFill>
              <a:schemeClr val="accent1">
                <a:lumMod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06196" y="1094243"/>
            <a:ext cx="5216232" cy="388696"/>
          </a:xfrm>
          <a:prstGeom prst="rect">
            <a:avLst/>
          </a:prstGeom>
          <a:noFill/>
        </p:spPr>
        <p:txBody>
          <a:bodyPr wrap="square" rtlCol="0">
            <a:spAutoFit/>
          </a:bodyPr>
          <a:lstStyle/>
          <a:p>
            <a:pPr marL="228600" indent="-228600">
              <a:lnSpc>
                <a:spcPct val="107000"/>
              </a:lnSpc>
              <a:spcAft>
                <a:spcPts val="800"/>
              </a:spcAft>
            </a:pPr>
            <a:r>
              <a:rPr lang="en-US" b="1" kern="100" dirty="0" smtClean="0">
                <a:latin typeface="Calibri" panose="020F0502020204030204" pitchFamily="34" charset="0"/>
                <a:ea typeface="Calibri" panose="020F0502020204030204" pitchFamily="34" charset="0"/>
                <a:cs typeface="Times New Roman" panose="02020603050405020304" pitchFamily="18" charset="0"/>
              </a:rPr>
              <a:t>Indian Express</a:t>
            </a:r>
            <a:r>
              <a:rPr lang="en-US" b="1" kern="100" dirty="0" smtClean="0">
                <a:latin typeface="Calibri" panose="020F0502020204030204" pitchFamily="34" charset="0"/>
                <a:ea typeface="Calibri" panose="020F0502020204030204" pitchFamily="34" charset="0"/>
                <a:cs typeface="Times New Roman" panose="02020603050405020304" pitchFamily="18" charset="0"/>
              </a:rPr>
              <a:t>-</a:t>
            </a:r>
            <a:r>
              <a:rPr lang="en-IN" dirty="0"/>
              <a:t>Miscellaneous</a:t>
            </a:r>
            <a:r>
              <a:rPr lang="en-US" b="1" kern="100" dirty="0" smtClean="0">
                <a:latin typeface="Calibri" panose="020F0502020204030204" pitchFamily="34" charset="0"/>
                <a:ea typeface="Calibri" panose="020F0502020204030204" pitchFamily="34" charset="0"/>
                <a:cs typeface="Times New Roman" panose="02020603050405020304" pitchFamily="18" charset="0"/>
              </a:rPr>
              <a:t> </a:t>
            </a:r>
            <a:endParaRPr lang="en-IN" sz="1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p:cNvSpPr txBox="1"/>
          <p:nvPr/>
        </p:nvSpPr>
        <p:spPr>
          <a:xfrm>
            <a:off x="5877265" y="814716"/>
            <a:ext cx="5797611" cy="7017306"/>
          </a:xfrm>
          <a:prstGeom prst="rect">
            <a:avLst/>
          </a:prstGeom>
          <a:noFill/>
        </p:spPr>
        <p:txBody>
          <a:bodyPr wrap="square" rtlCol="0">
            <a:spAutoFit/>
          </a:bodyPr>
          <a:lstStyle/>
          <a:p>
            <a:endParaRPr lang="en-US" b="1" dirty="0" smtClean="0"/>
          </a:p>
          <a:p>
            <a:pPr marL="285750" indent="-285750" fontAlgn="base">
              <a:buFont typeface="Arial" panose="020B0604020202020204" pitchFamily="34" charset="0"/>
              <a:buChar char="•"/>
            </a:pPr>
            <a:r>
              <a:rPr lang="en-US" dirty="0"/>
              <a:t>Unlike normal passports, which have dark blue covers and are valid for 10 years (for adults), diplomatic passports have ma- </a:t>
            </a:r>
            <a:r>
              <a:rPr lang="en-US" dirty="0" err="1"/>
              <a:t>roon</a:t>
            </a:r>
            <a:r>
              <a:rPr lang="en-US" dirty="0"/>
              <a:t> covers, and are valid for five years or less. Holders of such passports are entitled to certain privileges and immunities as per the international law, including </a:t>
            </a:r>
            <a:r>
              <a:rPr lang="en-US" dirty="0" smtClean="0"/>
              <a:t>immunity from </a:t>
            </a:r>
            <a:r>
              <a:rPr lang="en-US" dirty="0"/>
              <a:t>arrest, detention, and certain legal pro- </a:t>
            </a:r>
            <a:r>
              <a:rPr lang="en-US" dirty="0" err="1"/>
              <a:t>ceedings</a:t>
            </a:r>
            <a:r>
              <a:rPr lang="en-US" dirty="0"/>
              <a:t> in the </a:t>
            </a:r>
            <a:r>
              <a:rPr lang="en-US" dirty="0" smtClean="0"/>
              <a:t>host country</a:t>
            </a:r>
            <a:r>
              <a:rPr lang="en-US" dirty="0"/>
              <a:t>.</a:t>
            </a:r>
          </a:p>
          <a:p>
            <a:pPr marL="285750" indent="-285750" fontAlgn="base">
              <a:buFont typeface="Arial" panose="020B0604020202020204" pitchFamily="34" charset="0"/>
              <a:buChar char="•"/>
            </a:pPr>
            <a:r>
              <a:rPr lang="en-US" dirty="0"/>
              <a:t>The MEA's Consular, Passport &amp; Visa Division issues diplomatic passports (Type D passports) to people falling in broadly five cat- </a:t>
            </a:r>
            <a:r>
              <a:rPr lang="en-US" dirty="0" err="1"/>
              <a:t>egories</a:t>
            </a:r>
            <a:r>
              <a:rPr lang="en-US" dirty="0"/>
              <a:t>: those with diplomatic status; </a:t>
            </a:r>
            <a:r>
              <a:rPr lang="en-US" dirty="0" err="1"/>
              <a:t>gover</a:t>
            </a:r>
            <a:r>
              <a:rPr lang="en-US" dirty="0"/>
              <a:t>- </a:t>
            </a:r>
            <a:r>
              <a:rPr lang="en-US" dirty="0" err="1"/>
              <a:t>ment</a:t>
            </a:r>
            <a:r>
              <a:rPr lang="en-US" dirty="0"/>
              <a:t>-appointed individuals travelling abroad for official business; officers working under the branches </a:t>
            </a:r>
            <a:r>
              <a:rPr lang="en-US" dirty="0" err="1"/>
              <a:t>Aand</a:t>
            </a:r>
            <a:r>
              <a:rPr lang="en-US" dirty="0"/>
              <a:t> B of the Indian Foreign Service (IPS), normally at the rank of Joint Secretary and above; and relatives and immediate </a:t>
            </a:r>
            <a:r>
              <a:rPr lang="en-US" dirty="0" smtClean="0"/>
              <a:t>family </a:t>
            </a:r>
            <a:r>
              <a:rPr lang="en-US" dirty="0"/>
              <a:t>of officers employed in IFS and MEA.</a:t>
            </a:r>
          </a:p>
          <a:p>
            <a:pPr marL="285750" indent="-285750" fontAlgn="base">
              <a:buFont typeface="Arial" panose="020B0604020202020204" pitchFamily="34" charset="0"/>
              <a:buChar char="•"/>
            </a:pPr>
            <a:r>
              <a:rPr lang="en-US" dirty="0"/>
              <a:t>Lastly, diplomatic passports are also </a:t>
            </a:r>
            <a:r>
              <a:rPr lang="en-US" dirty="0" smtClean="0"/>
              <a:t>issued </a:t>
            </a:r>
            <a:r>
              <a:rPr lang="en-US" dirty="0"/>
              <a:t>to "select individuals who are </a:t>
            </a:r>
            <a:r>
              <a:rPr lang="en-US" dirty="0" smtClean="0"/>
              <a:t>author </a:t>
            </a:r>
            <a:r>
              <a:rPr lang="en-US" dirty="0" err="1"/>
              <a:t>ized</a:t>
            </a:r>
            <a:r>
              <a:rPr lang="en-US" dirty="0"/>
              <a:t> to undertake official travel on behalf of the government". This includes union </a:t>
            </a:r>
            <a:r>
              <a:rPr lang="en-US" dirty="0" smtClean="0"/>
              <a:t>ministers </a:t>
            </a:r>
            <a:r>
              <a:rPr lang="en-US" dirty="0"/>
              <a:t>and MPs who often travel abroad rep- resenting the government. The validity of these passports is concurrent with the term of the MP. </a:t>
            </a:r>
            <a:r>
              <a:rPr lang="en-US" dirty="0"/>
              <a:t/>
            </a:r>
            <a:br>
              <a:rPr lang="en-US" dirty="0"/>
            </a:br>
            <a:r>
              <a:rPr lang="en-US" dirty="0"/>
              <a:t/>
            </a:r>
            <a:br>
              <a:rPr lang="en-US" dirty="0"/>
            </a:br>
            <a:r>
              <a:rPr lang="en-US" dirty="0"/>
              <a:t/>
            </a:r>
            <a:br>
              <a:rPr lang="en-US" dirty="0"/>
            </a:br>
            <a:endParaRPr lang="en-US" dirty="0" smtClean="0"/>
          </a:p>
        </p:txBody>
      </p:sp>
      <p:sp>
        <p:nvSpPr>
          <p:cNvPr id="7" name="Rectangle 6">
            <a:extLst>
              <a:ext uri="{FF2B5EF4-FFF2-40B4-BE49-F238E27FC236}">
                <a16:creationId xmlns:a16="http://schemas.microsoft.com/office/drawing/2014/main" id="{BBFC535B-55B0-91B4-3451-1E4634D3467F}"/>
              </a:ext>
            </a:extLst>
          </p:cNvPr>
          <p:cNvSpPr/>
          <p:nvPr/>
        </p:nvSpPr>
        <p:spPr>
          <a:xfrm>
            <a:off x="3971925" y="814716"/>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Pentagon 9">
            <a:extLst>
              <a:ext uri="{FF2B5EF4-FFF2-40B4-BE49-F238E27FC236}">
                <a16:creationId xmlns:a16="http://schemas.microsoft.com/office/drawing/2014/main" id="{DFCE4283-4F6B-45E4-A8D8-20D911E71EF7}"/>
              </a:ext>
            </a:extLst>
          </p:cNvPr>
          <p:cNvSpPr/>
          <p:nvPr/>
        </p:nvSpPr>
        <p:spPr>
          <a:xfrm>
            <a:off x="238579" y="296059"/>
            <a:ext cx="4765221" cy="630684"/>
          </a:xfrm>
          <a:prstGeom prst="homePlate">
            <a:avLst/>
          </a:prstGeom>
          <a:ln>
            <a:solidFill>
              <a:schemeClr val="bg1">
                <a:lumMod val="85000"/>
              </a:schemeClr>
            </a:solid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IN"/>
          </a:p>
        </p:txBody>
      </p:sp>
      <p:sp>
        <p:nvSpPr>
          <p:cNvPr id="11" name="Pentagon 9">
            <a:extLst>
              <a:ext uri="{FF2B5EF4-FFF2-40B4-BE49-F238E27FC236}">
                <a16:creationId xmlns:a16="http://schemas.microsoft.com/office/drawing/2014/main" id="{A326C3C4-EE2E-D368-0507-38F998B635EA}"/>
              </a:ext>
            </a:extLst>
          </p:cNvPr>
          <p:cNvSpPr/>
          <p:nvPr/>
        </p:nvSpPr>
        <p:spPr>
          <a:xfrm>
            <a:off x="206196" y="263233"/>
            <a:ext cx="4765221" cy="630684"/>
          </a:xfrm>
          <a:prstGeom prst="homePlate">
            <a:avLst/>
          </a:prstGeom>
          <a:ln>
            <a:solidFill>
              <a:schemeClr val="bg1">
                <a:lumMod val="85000"/>
              </a:schemeClr>
            </a:solid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r>
              <a:rPr lang="en-US" sz="2800" b="1" dirty="0">
                <a:solidFill>
                  <a:schemeClr val="bg1">
                    <a:lumMod val="95000"/>
                  </a:schemeClr>
                </a:solidFill>
                <a:latin typeface="Cambria" panose="02040503050406030204" pitchFamily="18" charset="0"/>
                <a:ea typeface="Cambria" panose="02040503050406030204" pitchFamily="18" charset="0"/>
              </a:rPr>
              <a:t>HEADLINES OF THE DAY</a:t>
            </a:r>
            <a:endParaRPr lang="en-IN" sz="2800" b="1" dirty="0">
              <a:solidFill>
                <a:schemeClr val="bg1">
                  <a:lumMod val="95000"/>
                </a:schemeClr>
              </a:solidFill>
              <a:latin typeface="Cambria" panose="02040503050406030204" pitchFamily="18" charset="0"/>
              <a:ea typeface="Cambria" panose="02040503050406030204" pitchFamily="18" charset="0"/>
            </a:endParaRPr>
          </a:p>
        </p:txBody>
      </p:sp>
      <p:pic>
        <p:nvPicPr>
          <p:cNvPr id="3" name="Picture 2"/>
          <p:cNvPicPr>
            <a:picLocks noChangeAspect="1"/>
          </p:cNvPicPr>
          <p:nvPr/>
        </p:nvPicPr>
        <p:blipFill>
          <a:blip r:embed="rId3"/>
          <a:stretch>
            <a:fillRect/>
          </a:stretch>
        </p:blipFill>
        <p:spPr>
          <a:xfrm>
            <a:off x="238579" y="2035499"/>
            <a:ext cx="5183849" cy="2848373"/>
          </a:xfrm>
          <a:prstGeom prst="rect">
            <a:avLst/>
          </a:prstGeom>
        </p:spPr>
      </p:pic>
    </p:spTree>
    <p:extLst>
      <p:ext uri="{BB962C8B-B14F-4D97-AF65-F5344CB8AC3E}">
        <p14:creationId xmlns:p14="http://schemas.microsoft.com/office/powerpoint/2010/main" val="4133744813"/>
      </p:ext>
    </p:extLst>
  </p:cSld>
  <p:clrMapOvr>
    <a:masterClrMapping/>
  </p:clrMapOvr>
  <mc:AlternateContent xmlns:mc="http://schemas.openxmlformats.org/markup-compatibility/2006" xmlns:p14="http://schemas.microsoft.com/office/powerpoint/2010/main">
    <mc:Choice Requires="p14">
      <p:transition spd="slow" p14:dur="1250" advTm="6055">
        <p:wipe/>
      </p:transition>
    </mc:Choice>
    <mc:Fallback xmlns="">
      <p:transition spd="slow" advTm="6055">
        <p:wip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25200" y="262156"/>
            <a:ext cx="768411" cy="768411"/>
          </a:xfrm>
          <a:prstGeom prst="rect">
            <a:avLst/>
          </a:prstGeom>
        </p:spPr>
      </p:pic>
      <p:cxnSp>
        <p:nvCxnSpPr>
          <p:cNvPr id="12" name="Straight Connector 11"/>
          <p:cNvCxnSpPr/>
          <p:nvPr/>
        </p:nvCxnSpPr>
        <p:spPr>
          <a:xfrm>
            <a:off x="5746514" y="527621"/>
            <a:ext cx="25400" cy="5964684"/>
          </a:xfrm>
          <a:prstGeom prst="line">
            <a:avLst/>
          </a:prstGeom>
          <a:ln w="19050">
            <a:solidFill>
              <a:schemeClr val="accent1">
                <a:lumMod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06196" y="1094243"/>
            <a:ext cx="5216232" cy="388696"/>
          </a:xfrm>
          <a:prstGeom prst="rect">
            <a:avLst/>
          </a:prstGeom>
          <a:noFill/>
        </p:spPr>
        <p:txBody>
          <a:bodyPr wrap="square" rtlCol="0">
            <a:spAutoFit/>
          </a:bodyPr>
          <a:lstStyle/>
          <a:p>
            <a:pPr marL="228600" indent="-228600">
              <a:lnSpc>
                <a:spcPct val="107000"/>
              </a:lnSpc>
              <a:spcAft>
                <a:spcPts val="800"/>
              </a:spcAft>
            </a:pPr>
            <a:r>
              <a:rPr lang="en-US" b="1" kern="100" dirty="0" smtClean="0">
                <a:latin typeface="Calibri" panose="020F0502020204030204" pitchFamily="34" charset="0"/>
                <a:ea typeface="Calibri" panose="020F0502020204030204" pitchFamily="34" charset="0"/>
                <a:cs typeface="Times New Roman" panose="02020603050405020304" pitchFamily="18" charset="0"/>
              </a:rPr>
              <a:t>Indian </a:t>
            </a:r>
            <a:r>
              <a:rPr lang="en-US" b="1" kern="100" dirty="0" smtClean="0">
                <a:latin typeface="Calibri" panose="020F0502020204030204" pitchFamily="34" charset="0"/>
                <a:ea typeface="Calibri" panose="020F0502020204030204" pitchFamily="34" charset="0"/>
                <a:cs typeface="Times New Roman" panose="02020603050405020304" pitchFamily="18" charset="0"/>
              </a:rPr>
              <a:t>Express-Health(GSII</a:t>
            </a:r>
            <a:r>
              <a:rPr lang="en-US" b="1" kern="100" dirty="0" smtClean="0">
                <a:latin typeface="Calibri" panose="020F0502020204030204" pitchFamily="34" charset="0"/>
                <a:ea typeface="Calibri" panose="020F0502020204030204" pitchFamily="34" charset="0"/>
                <a:cs typeface="Times New Roman" panose="02020603050405020304" pitchFamily="18" charset="0"/>
              </a:rPr>
              <a:t>)-Page </a:t>
            </a:r>
            <a:r>
              <a:rPr lang="en-US" b="1" kern="100" dirty="0" smtClean="0">
                <a:latin typeface="Calibri" panose="020F0502020204030204" pitchFamily="34" charset="0"/>
                <a:ea typeface="Calibri" panose="020F0502020204030204" pitchFamily="34" charset="0"/>
                <a:cs typeface="Times New Roman" panose="02020603050405020304" pitchFamily="18" charset="0"/>
              </a:rPr>
              <a:t>13</a:t>
            </a:r>
            <a:endParaRPr lang="en-IN" sz="1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p:cNvSpPr txBox="1"/>
          <p:nvPr/>
        </p:nvSpPr>
        <p:spPr>
          <a:xfrm>
            <a:off x="5877265" y="814716"/>
            <a:ext cx="5797611" cy="3693319"/>
          </a:xfrm>
          <a:prstGeom prst="rect">
            <a:avLst/>
          </a:prstGeom>
          <a:noFill/>
        </p:spPr>
        <p:txBody>
          <a:bodyPr wrap="square" rtlCol="0">
            <a:spAutoFit/>
          </a:bodyPr>
          <a:lstStyle/>
          <a:p>
            <a:endParaRPr lang="en-US" b="1" dirty="0" smtClean="0"/>
          </a:p>
          <a:p>
            <a:pPr marL="285750" indent="-285750">
              <a:buFont typeface="Arial" panose="020B0604020202020204" pitchFamily="34" charset="0"/>
              <a:buChar char="•"/>
            </a:pPr>
            <a:r>
              <a:rPr lang="en-US" dirty="0" err="1"/>
              <a:t>Mpox</a:t>
            </a:r>
            <a:r>
              <a:rPr lang="en-US" dirty="0"/>
              <a:t> (</a:t>
            </a:r>
            <a:r>
              <a:rPr lang="en-US" dirty="0" err="1"/>
              <a:t>monkeypox</a:t>
            </a:r>
            <a:r>
              <a:rPr lang="en-US" dirty="0"/>
              <a:t>) is a viral illness caused by the </a:t>
            </a:r>
            <a:r>
              <a:rPr lang="en-US" dirty="0" err="1"/>
              <a:t>monkeypox</a:t>
            </a:r>
            <a:r>
              <a:rPr lang="en-US" dirty="0"/>
              <a:t> virus, a species of the genus </a:t>
            </a:r>
            <a:r>
              <a:rPr lang="en-US" dirty="0" err="1"/>
              <a:t>Orthopoxvirus</a:t>
            </a:r>
            <a:r>
              <a:rPr lang="en-US" dirty="0"/>
              <a:t>. </a:t>
            </a:r>
            <a:r>
              <a:rPr lang="en-US" dirty="0"/>
              <a:t/>
            </a:r>
            <a:br>
              <a:rPr lang="en-US" dirty="0"/>
            </a:br>
            <a:r>
              <a:rPr lang="en-US" dirty="0" err="1"/>
              <a:t>Mpox</a:t>
            </a:r>
            <a:r>
              <a:rPr lang="en-US" dirty="0"/>
              <a:t> can be transmitted to humans through physical contact with someone who is infectious, with contaminated materials, or with infected animals.</a:t>
            </a:r>
          </a:p>
          <a:p>
            <a:pPr marL="285750" indent="-285750">
              <a:buFont typeface="Arial" panose="020B0604020202020204" pitchFamily="34" charset="0"/>
              <a:buChar char="•"/>
            </a:pPr>
            <a:r>
              <a:rPr lang="en-US" dirty="0" err="1"/>
              <a:t>Mpox</a:t>
            </a:r>
            <a:r>
              <a:rPr lang="en-US" dirty="0"/>
              <a:t> can be prevented by avoiding physical contact with someone who has </a:t>
            </a:r>
            <a:r>
              <a:rPr lang="en-US" dirty="0" err="1"/>
              <a:t>mpox</a:t>
            </a:r>
            <a:r>
              <a:rPr lang="en-US" dirty="0"/>
              <a:t>. Vaccination can help prevent infection for people at risk.</a:t>
            </a:r>
          </a:p>
          <a:p>
            <a:r>
              <a:rPr lang="en-US" dirty="0"/>
              <a:t/>
            </a:r>
            <a:br>
              <a:rPr lang="en-US" dirty="0"/>
            </a:br>
            <a:r>
              <a:rPr lang="en-US" dirty="0"/>
              <a:t/>
            </a:r>
            <a:br>
              <a:rPr lang="en-US" dirty="0"/>
            </a:br>
            <a:r>
              <a:rPr lang="en-US" dirty="0"/>
              <a:t/>
            </a:r>
            <a:br>
              <a:rPr lang="en-US" dirty="0"/>
            </a:br>
            <a:endParaRPr lang="en-US" dirty="0" smtClean="0"/>
          </a:p>
        </p:txBody>
      </p:sp>
      <p:sp>
        <p:nvSpPr>
          <p:cNvPr id="7" name="Rectangle 6">
            <a:extLst>
              <a:ext uri="{FF2B5EF4-FFF2-40B4-BE49-F238E27FC236}">
                <a16:creationId xmlns:a16="http://schemas.microsoft.com/office/drawing/2014/main" id="{BBFC535B-55B0-91B4-3451-1E4634D3467F}"/>
              </a:ext>
            </a:extLst>
          </p:cNvPr>
          <p:cNvSpPr/>
          <p:nvPr/>
        </p:nvSpPr>
        <p:spPr>
          <a:xfrm>
            <a:off x="3971925" y="814716"/>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Pentagon 9">
            <a:extLst>
              <a:ext uri="{FF2B5EF4-FFF2-40B4-BE49-F238E27FC236}">
                <a16:creationId xmlns:a16="http://schemas.microsoft.com/office/drawing/2014/main" id="{DFCE4283-4F6B-45E4-A8D8-20D911E71EF7}"/>
              </a:ext>
            </a:extLst>
          </p:cNvPr>
          <p:cNvSpPr/>
          <p:nvPr/>
        </p:nvSpPr>
        <p:spPr>
          <a:xfrm>
            <a:off x="238579" y="296059"/>
            <a:ext cx="4765221" cy="630684"/>
          </a:xfrm>
          <a:prstGeom prst="homePlate">
            <a:avLst/>
          </a:prstGeom>
          <a:ln>
            <a:solidFill>
              <a:schemeClr val="bg1">
                <a:lumMod val="85000"/>
              </a:schemeClr>
            </a:solid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IN"/>
          </a:p>
        </p:txBody>
      </p:sp>
      <p:sp>
        <p:nvSpPr>
          <p:cNvPr id="11" name="Pentagon 9">
            <a:extLst>
              <a:ext uri="{FF2B5EF4-FFF2-40B4-BE49-F238E27FC236}">
                <a16:creationId xmlns:a16="http://schemas.microsoft.com/office/drawing/2014/main" id="{A326C3C4-EE2E-D368-0507-38F998B635EA}"/>
              </a:ext>
            </a:extLst>
          </p:cNvPr>
          <p:cNvSpPr/>
          <p:nvPr/>
        </p:nvSpPr>
        <p:spPr>
          <a:xfrm>
            <a:off x="206196" y="263233"/>
            <a:ext cx="4765221" cy="630684"/>
          </a:xfrm>
          <a:prstGeom prst="homePlate">
            <a:avLst/>
          </a:prstGeom>
          <a:ln>
            <a:solidFill>
              <a:schemeClr val="bg1">
                <a:lumMod val="85000"/>
              </a:schemeClr>
            </a:solid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r>
              <a:rPr lang="en-US" sz="2800" b="1" dirty="0">
                <a:solidFill>
                  <a:schemeClr val="bg1">
                    <a:lumMod val="95000"/>
                  </a:schemeClr>
                </a:solidFill>
                <a:latin typeface="Cambria" panose="02040503050406030204" pitchFamily="18" charset="0"/>
                <a:ea typeface="Cambria" panose="02040503050406030204" pitchFamily="18" charset="0"/>
              </a:rPr>
              <a:t>HEADLINES OF THE DAY</a:t>
            </a:r>
            <a:endParaRPr lang="en-IN" sz="2800" b="1" dirty="0">
              <a:solidFill>
                <a:schemeClr val="bg1">
                  <a:lumMod val="95000"/>
                </a:schemeClr>
              </a:solidFill>
              <a:latin typeface="Cambria" panose="02040503050406030204" pitchFamily="18" charset="0"/>
              <a:ea typeface="Cambria" panose="02040503050406030204" pitchFamily="18" charset="0"/>
            </a:endParaRPr>
          </a:p>
        </p:txBody>
      </p:sp>
      <p:pic>
        <p:nvPicPr>
          <p:cNvPr id="3" name="Picture 2"/>
          <p:cNvPicPr>
            <a:picLocks noChangeAspect="1"/>
          </p:cNvPicPr>
          <p:nvPr/>
        </p:nvPicPr>
        <p:blipFill>
          <a:blip r:embed="rId3"/>
          <a:stretch>
            <a:fillRect/>
          </a:stretch>
        </p:blipFill>
        <p:spPr>
          <a:xfrm>
            <a:off x="673913" y="1683265"/>
            <a:ext cx="3712349" cy="4725059"/>
          </a:xfrm>
          <a:prstGeom prst="rect">
            <a:avLst/>
          </a:prstGeom>
        </p:spPr>
      </p:pic>
    </p:spTree>
    <p:extLst>
      <p:ext uri="{BB962C8B-B14F-4D97-AF65-F5344CB8AC3E}">
        <p14:creationId xmlns:p14="http://schemas.microsoft.com/office/powerpoint/2010/main" val="2090132579"/>
      </p:ext>
    </p:extLst>
  </p:cSld>
  <p:clrMapOvr>
    <a:masterClrMapping/>
  </p:clrMapOvr>
  <mc:AlternateContent xmlns:mc="http://schemas.openxmlformats.org/markup-compatibility/2006" xmlns:p14="http://schemas.microsoft.com/office/powerpoint/2010/main">
    <mc:Choice Requires="p14">
      <p:transition spd="slow" p14:dur="1250" advTm="6055">
        <p:wipe/>
      </p:transition>
    </mc:Choice>
    <mc:Fallback xmlns="">
      <p:transition spd="slow" advTm="6055">
        <p:wip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25200" y="262156"/>
            <a:ext cx="768411" cy="768411"/>
          </a:xfrm>
          <a:prstGeom prst="rect">
            <a:avLst/>
          </a:prstGeom>
        </p:spPr>
      </p:pic>
      <p:cxnSp>
        <p:nvCxnSpPr>
          <p:cNvPr id="12" name="Straight Connector 11"/>
          <p:cNvCxnSpPr/>
          <p:nvPr/>
        </p:nvCxnSpPr>
        <p:spPr>
          <a:xfrm>
            <a:off x="5746514" y="527621"/>
            <a:ext cx="25400" cy="5964684"/>
          </a:xfrm>
          <a:prstGeom prst="line">
            <a:avLst/>
          </a:prstGeom>
          <a:ln w="19050">
            <a:solidFill>
              <a:schemeClr val="accent1">
                <a:lumMod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06196" y="1094243"/>
            <a:ext cx="5216232" cy="388696"/>
          </a:xfrm>
          <a:prstGeom prst="rect">
            <a:avLst/>
          </a:prstGeom>
          <a:noFill/>
        </p:spPr>
        <p:txBody>
          <a:bodyPr wrap="square" rtlCol="0">
            <a:spAutoFit/>
          </a:bodyPr>
          <a:lstStyle/>
          <a:p>
            <a:pPr marL="228600" indent="-228600">
              <a:lnSpc>
                <a:spcPct val="107000"/>
              </a:lnSpc>
              <a:spcAft>
                <a:spcPts val="800"/>
              </a:spcAft>
            </a:pPr>
            <a:r>
              <a:rPr lang="en-US" b="1" kern="100" dirty="0" err="1" smtClean="0">
                <a:latin typeface="Calibri" panose="020F0502020204030204" pitchFamily="34" charset="0"/>
                <a:ea typeface="Calibri" panose="020F0502020204030204" pitchFamily="34" charset="0"/>
                <a:cs typeface="Times New Roman" panose="02020603050405020304" pitchFamily="18" charset="0"/>
              </a:rPr>
              <a:t>Pib</a:t>
            </a:r>
            <a:r>
              <a:rPr lang="en-US" b="1" kern="100" dirty="0" smtClean="0">
                <a:latin typeface="Calibri" panose="020F0502020204030204" pitchFamily="34" charset="0"/>
                <a:ea typeface="Calibri" panose="020F0502020204030204" pitchFamily="34" charset="0"/>
                <a:cs typeface="Times New Roman" panose="02020603050405020304" pitchFamily="18" charset="0"/>
              </a:rPr>
              <a:t>-S&amp;T(GSIII)</a:t>
            </a:r>
            <a:endParaRPr lang="en-IN" sz="1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p:cNvSpPr txBox="1"/>
          <p:nvPr/>
        </p:nvSpPr>
        <p:spPr>
          <a:xfrm>
            <a:off x="5877265" y="814716"/>
            <a:ext cx="5797611" cy="6740307"/>
          </a:xfrm>
          <a:prstGeom prst="rect">
            <a:avLst/>
          </a:prstGeom>
          <a:noFill/>
        </p:spPr>
        <p:txBody>
          <a:bodyPr wrap="square" rtlCol="0">
            <a:spAutoFit/>
          </a:bodyPr>
          <a:lstStyle/>
          <a:p>
            <a:endParaRPr lang="en-US" b="1" dirty="0" smtClean="0"/>
          </a:p>
          <a:p>
            <a:pPr marL="285750" indent="-285750">
              <a:buFont typeface="Arial" panose="020B0604020202020204" pitchFamily="34" charset="0"/>
              <a:buChar char="•"/>
            </a:pPr>
            <a:r>
              <a:rPr lang="en-US" dirty="0"/>
              <a:t>The Council of Scientific and Industrial Research (CSIR) - Advanced Materials and Processes Research Institute (AMPRI), in collaboration with the Knowledge and Awareness Mapping Platform (KAMP), conducts Scientific Excursion on April 29th, 2024 at Bhopal, Madhya Pradesh.</a:t>
            </a:r>
            <a:r>
              <a:rPr lang="en-US" dirty="0"/>
              <a:t/>
            </a:r>
            <a:br>
              <a:rPr lang="en-US" dirty="0"/>
            </a:br>
            <a:r>
              <a:rPr lang="en-US" dirty="0"/>
              <a:t>The Scientific Excursion was conducted by KAMP under the CSIR </a:t>
            </a:r>
            <a:r>
              <a:rPr lang="en-US" dirty="0" err="1"/>
              <a:t>Jigyasa</a:t>
            </a:r>
            <a:r>
              <a:rPr lang="en-US" dirty="0"/>
              <a:t> and </a:t>
            </a:r>
            <a:r>
              <a:rPr lang="en-US" dirty="0" err="1"/>
              <a:t>Viksit</a:t>
            </a:r>
            <a:r>
              <a:rPr lang="en-US" dirty="0"/>
              <a:t> Bharat Program with 250 students accompanied by their </a:t>
            </a:r>
            <a:r>
              <a:rPr lang="en-US" dirty="0" smtClean="0"/>
              <a:t>teachers</a:t>
            </a:r>
          </a:p>
          <a:p>
            <a:pPr marL="285750" indent="-285750">
              <a:buFont typeface="Arial" panose="020B0604020202020204" pitchFamily="34" charset="0"/>
              <a:buChar char="•"/>
            </a:pPr>
            <a:r>
              <a:rPr lang="en-US" dirty="0" smtClean="0"/>
              <a:t>The </a:t>
            </a:r>
            <a:r>
              <a:rPr lang="en-US" dirty="0"/>
              <a:t>Knowledge and Awareness Mapping Platform (KAMP), an initiative and knowledge alliance between the Council of Scientific &amp; Industrial Research (CSIR) - National Institute of Science Communication and Policy Research (</a:t>
            </a:r>
            <a:r>
              <a:rPr lang="en-US" dirty="0" err="1"/>
              <a:t>NIScPR</a:t>
            </a:r>
            <a:r>
              <a:rPr lang="en-US" dirty="0"/>
              <a:t>) and industrial partner M/S Nysa Communications Pvt. Ltd. (NCPL) provides a platform for students to explore and engage with scientific concepts, develop a holistic understanding, and ignite their scientific curiosity.</a:t>
            </a:r>
          </a:p>
          <a:p>
            <a:r>
              <a:rPr lang="en-US" dirty="0"/>
              <a:t/>
            </a:r>
            <a:br>
              <a:rPr lang="en-US" dirty="0"/>
            </a:br>
            <a:r>
              <a:rPr lang="en-US" dirty="0"/>
              <a:t/>
            </a:r>
            <a:br>
              <a:rPr lang="en-US" dirty="0"/>
            </a:br>
            <a:r>
              <a:rPr lang="en-US" dirty="0"/>
              <a:t/>
            </a:r>
            <a:br>
              <a:rPr lang="en-US" dirty="0"/>
            </a:br>
            <a:r>
              <a:rPr lang="en-US" dirty="0"/>
              <a:t/>
            </a:r>
            <a:br>
              <a:rPr lang="en-US" dirty="0"/>
            </a:br>
            <a:endParaRPr lang="en-US" dirty="0" smtClean="0"/>
          </a:p>
        </p:txBody>
      </p:sp>
      <p:sp>
        <p:nvSpPr>
          <p:cNvPr id="7" name="Rectangle 6">
            <a:extLst>
              <a:ext uri="{FF2B5EF4-FFF2-40B4-BE49-F238E27FC236}">
                <a16:creationId xmlns:a16="http://schemas.microsoft.com/office/drawing/2014/main" id="{BBFC535B-55B0-91B4-3451-1E4634D3467F}"/>
              </a:ext>
            </a:extLst>
          </p:cNvPr>
          <p:cNvSpPr/>
          <p:nvPr/>
        </p:nvSpPr>
        <p:spPr>
          <a:xfrm>
            <a:off x="3971925" y="814716"/>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Pentagon 9">
            <a:extLst>
              <a:ext uri="{FF2B5EF4-FFF2-40B4-BE49-F238E27FC236}">
                <a16:creationId xmlns:a16="http://schemas.microsoft.com/office/drawing/2014/main" id="{DFCE4283-4F6B-45E4-A8D8-20D911E71EF7}"/>
              </a:ext>
            </a:extLst>
          </p:cNvPr>
          <p:cNvSpPr/>
          <p:nvPr/>
        </p:nvSpPr>
        <p:spPr>
          <a:xfrm>
            <a:off x="238579" y="296059"/>
            <a:ext cx="4765221" cy="630684"/>
          </a:xfrm>
          <a:prstGeom prst="homePlate">
            <a:avLst/>
          </a:prstGeom>
          <a:ln>
            <a:solidFill>
              <a:schemeClr val="bg1">
                <a:lumMod val="85000"/>
              </a:schemeClr>
            </a:solid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IN"/>
          </a:p>
        </p:txBody>
      </p:sp>
      <p:sp>
        <p:nvSpPr>
          <p:cNvPr id="11" name="Pentagon 9">
            <a:extLst>
              <a:ext uri="{FF2B5EF4-FFF2-40B4-BE49-F238E27FC236}">
                <a16:creationId xmlns:a16="http://schemas.microsoft.com/office/drawing/2014/main" id="{A326C3C4-EE2E-D368-0507-38F998B635EA}"/>
              </a:ext>
            </a:extLst>
          </p:cNvPr>
          <p:cNvSpPr/>
          <p:nvPr/>
        </p:nvSpPr>
        <p:spPr>
          <a:xfrm>
            <a:off x="206196" y="263233"/>
            <a:ext cx="4765221" cy="630684"/>
          </a:xfrm>
          <a:prstGeom prst="homePlate">
            <a:avLst/>
          </a:prstGeom>
          <a:ln>
            <a:solidFill>
              <a:schemeClr val="bg1">
                <a:lumMod val="85000"/>
              </a:schemeClr>
            </a:solid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r>
              <a:rPr lang="en-US" sz="2800" b="1" dirty="0">
                <a:solidFill>
                  <a:schemeClr val="bg1">
                    <a:lumMod val="95000"/>
                  </a:schemeClr>
                </a:solidFill>
                <a:latin typeface="Cambria" panose="02040503050406030204" pitchFamily="18" charset="0"/>
                <a:ea typeface="Cambria" panose="02040503050406030204" pitchFamily="18" charset="0"/>
              </a:rPr>
              <a:t>HEADLINES OF THE DAY</a:t>
            </a:r>
            <a:endParaRPr lang="en-IN" sz="2800" b="1" dirty="0">
              <a:solidFill>
                <a:schemeClr val="bg1">
                  <a:lumMod val="95000"/>
                </a:schemeClr>
              </a:solidFill>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3"/>
          <a:stretch>
            <a:fillRect/>
          </a:stretch>
        </p:blipFill>
        <p:spPr>
          <a:xfrm>
            <a:off x="238579" y="2147753"/>
            <a:ext cx="4765221" cy="3195771"/>
          </a:xfrm>
          <a:prstGeom prst="rect">
            <a:avLst/>
          </a:prstGeom>
        </p:spPr>
      </p:pic>
    </p:spTree>
    <p:extLst>
      <p:ext uri="{BB962C8B-B14F-4D97-AF65-F5344CB8AC3E}">
        <p14:creationId xmlns:p14="http://schemas.microsoft.com/office/powerpoint/2010/main" val="2973139653"/>
      </p:ext>
    </p:extLst>
  </p:cSld>
  <p:clrMapOvr>
    <a:masterClrMapping/>
  </p:clrMapOvr>
  <mc:AlternateContent xmlns:mc="http://schemas.openxmlformats.org/markup-compatibility/2006" xmlns:p14="http://schemas.microsoft.com/office/powerpoint/2010/main">
    <mc:Choice Requires="p14">
      <p:transition spd="slow" p14:dur="1250" advTm="6055">
        <p:wipe/>
      </p:transition>
    </mc:Choice>
    <mc:Fallback xmlns="">
      <p:transition spd="slow" advTm="6055">
        <p:wip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29759</TotalTime>
  <Words>1063</Words>
  <Application>Microsoft Office PowerPoint</Application>
  <PresentationFormat>Widescreen</PresentationFormat>
  <Paragraphs>54</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Ayaan-PC</dc:creator>
  <cp:lastModifiedBy>CLASSROOM CHAT</cp:lastModifiedBy>
  <cp:revision>1700</cp:revision>
  <dcterms:created xsi:type="dcterms:W3CDTF">2023-05-21T10:38:33Z</dcterms:created>
  <dcterms:modified xsi:type="dcterms:W3CDTF">2024-05-03T03:09:37Z</dcterms:modified>
</cp:coreProperties>
</file>